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84" r:id="rId2"/>
    <p:sldId id="258" r:id="rId3"/>
    <p:sldId id="259" r:id="rId4"/>
    <p:sldId id="262" r:id="rId5"/>
    <p:sldId id="265" r:id="rId6"/>
    <p:sldId id="264" r:id="rId7"/>
    <p:sldId id="266" r:id="rId8"/>
    <p:sldId id="268" r:id="rId9"/>
    <p:sldId id="267" r:id="rId10"/>
    <p:sldId id="270" r:id="rId11"/>
    <p:sldId id="269" r:id="rId12"/>
    <p:sldId id="256" r:id="rId13"/>
    <p:sldId id="275" r:id="rId14"/>
    <p:sldId id="276" r:id="rId15"/>
    <p:sldId id="277" r:id="rId16"/>
    <p:sldId id="278"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C42"/>
    <a:srgbClr val="C12033"/>
    <a:srgbClr val="003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54" d="100"/>
          <a:sy n="54" d="100"/>
        </p:scale>
        <p:origin x="1059"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C9BA4-06AE-4961-8B45-CDEBE1487857}"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8EA38-4811-4B87-BE47-681791DC9895}" type="slidenum">
              <a:rPr lang="en-US" smtClean="0"/>
              <a:t>‹#›</a:t>
            </a:fld>
            <a:endParaRPr lang="en-US"/>
          </a:p>
        </p:txBody>
      </p:sp>
    </p:spTree>
    <p:extLst>
      <p:ext uri="{BB962C8B-B14F-4D97-AF65-F5344CB8AC3E}">
        <p14:creationId xmlns:p14="http://schemas.microsoft.com/office/powerpoint/2010/main" val="176512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484B-56DA-5844-9FC7-0713D72ED248}"/>
              </a:ext>
            </a:extLst>
          </p:cNvPr>
          <p:cNvSpPr>
            <a:spLocks noGrp="1"/>
          </p:cNvSpPr>
          <p:nvPr>
            <p:ph type="ctrTitle" hasCustomPrompt="1"/>
          </p:nvPr>
        </p:nvSpPr>
        <p:spPr>
          <a:xfrm>
            <a:off x="1524000" y="1122363"/>
            <a:ext cx="9144000" cy="2387600"/>
          </a:xfrm>
        </p:spPr>
        <p:txBody>
          <a:bodyPr anchor="b"/>
          <a:lstStyle>
            <a:lvl1pPr algn="ctr">
              <a:defRPr sz="6000">
                <a:solidFill>
                  <a:srgbClr val="003B71"/>
                </a:solidFill>
              </a:defRPr>
            </a:lvl1pPr>
          </a:lstStyle>
          <a:p>
            <a:r>
              <a:rPr lang="en-US" dirty="0"/>
              <a:t>CLICK TO EDIT MASTER TITLE STYLE</a:t>
            </a:r>
          </a:p>
        </p:txBody>
      </p:sp>
      <p:sp>
        <p:nvSpPr>
          <p:cNvPr id="3" name="Subtitle 2">
            <a:extLst>
              <a:ext uri="{FF2B5EF4-FFF2-40B4-BE49-F238E27FC236}">
                <a16:creationId xmlns:a16="http://schemas.microsoft.com/office/drawing/2014/main" id="{E3FC91FF-043E-7041-A3B9-982019573ADD}"/>
              </a:ext>
            </a:extLst>
          </p:cNvPr>
          <p:cNvSpPr>
            <a:spLocks noGrp="1"/>
          </p:cNvSpPr>
          <p:nvPr>
            <p:ph type="subTitle" idx="1"/>
          </p:nvPr>
        </p:nvSpPr>
        <p:spPr>
          <a:xfrm>
            <a:off x="1524000" y="3816626"/>
            <a:ext cx="9144000" cy="1441174"/>
          </a:xfrm>
        </p:spPr>
        <p:txBody>
          <a:bodyPr/>
          <a:lstStyle>
            <a:lvl1pPr marL="0" indent="0" algn="ctr">
              <a:buNone/>
              <a:defRPr sz="2400">
                <a:solidFill>
                  <a:srgbClr val="7FBC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C62F178-C027-AB4D-990A-9458527E83AB}"/>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5" name="Footer Placeholder 4">
            <a:extLst>
              <a:ext uri="{FF2B5EF4-FFF2-40B4-BE49-F238E27FC236}">
                <a16:creationId xmlns:a16="http://schemas.microsoft.com/office/drawing/2014/main" id="{0006B160-0B1B-8248-B63A-0D4B199D9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13901-8E95-014A-9FC3-6E2E988A4ED1}"/>
              </a:ext>
            </a:extLst>
          </p:cNvPr>
          <p:cNvSpPr>
            <a:spLocks noGrp="1"/>
          </p:cNvSpPr>
          <p:nvPr>
            <p:ph type="sldNum" sz="quarter" idx="12"/>
          </p:nvPr>
        </p:nvSpPr>
        <p:spPr/>
        <p:txBody>
          <a:bodyPr/>
          <a:lstStyle/>
          <a:p>
            <a:fld id="{B12836EC-DDE0-7A4A-A132-FE15AB73C1C7}" type="slidenum">
              <a:rPr lang="en-US" smtClean="0"/>
              <a:t>‹#›</a:t>
            </a:fld>
            <a:endParaRPr lang="en-US"/>
          </a:p>
        </p:txBody>
      </p:sp>
      <p:pic>
        <p:nvPicPr>
          <p:cNvPr id="8" name="Picture 7">
            <a:extLst>
              <a:ext uri="{FF2B5EF4-FFF2-40B4-BE49-F238E27FC236}">
                <a16:creationId xmlns:a16="http://schemas.microsoft.com/office/drawing/2014/main" id="{B1B781D6-846E-874E-8FBF-1E2D239063FD}"/>
              </a:ext>
            </a:extLst>
          </p:cNvPr>
          <p:cNvPicPr>
            <a:picLocks noChangeAspect="1"/>
          </p:cNvPicPr>
          <p:nvPr userDrawn="1"/>
        </p:nvPicPr>
        <p:blipFill>
          <a:blip r:embed="rId2"/>
          <a:stretch>
            <a:fillRect/>
          </a:stretch>
        </p:blipFill>
        <p:spPr>
          <a:xfrm>
            <a:off x="1524000" y="3590421"/>
            <a:ext cx="9144000" cy="145746"/>
          </a:xfrm>
          <a:prstGeom prst="rect">
            <a:avLst/>
          </a:prstGeom>
        </p:spPr>
      </p:pic>
      <p:pic>
        <p:nvPicPr>
          <p:cNvPr id="10" name="Picture 9" descr="A picture containing knife&#10;&#10;Description automatically generated">
            <a:extLst>
              <a:ext uri="{FF2B5EF4-FFF2-40B4-BE49-F238E27FC236}">
                <a16:creationId xmlns:a16="http://schemas.microsoft.com/office/drawing/2014/main" id="{7E8D12B3-3BDE-464C-B3D2-9376C811826D}"/>
              </a:ext>
            </a:extLst>
          </p:cNvPr>
          <p:cNvPicPr>
            <a:picLocks noChangeAspect="1"/>
          </p:cNvPicPr>
          <p:nvPr userDrawn="1"/>
        </p:nvPicPr>
        <p:blipFill>
          <a:blip r:embed="rId3"/>
          <a:stretch>
            <a:fillRect/>
          </a:stretch>
        </p:blipFill>
        <p:spPr>
          <a:xfrm>
            <a:off x="4868517" y="5257800"/>
            <a:ext cx="2454966" cy="1094782"/>
          </a:xfrm>
          <a:prstGeom prst="rect">
            <a:avLst/>
          </a:prstGeom>
        </p:spPr>
      </p:pic>
    </p:spTree>
    <p:extLst>
      <p:ext uri="{BB962C8B-B14F-4D97-AF65-F5344CB8AC3E}">
        <p14:creationId xmlns:p14="http://schemas.microsoft.com/office/powerpoint/2010/main" val="2061469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13C33F7-04E5-904C-8A07-57FD87520EF9}"/>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CAF5BE49-097D-0046-A716-B6F0C35AA163}"/>
              </a:ext>
            </a:extLst>
          </p:cNvPr>
          <p:cNvSpPr>
            <a:spLocks noGrp="1"/>
          </p:cNvSpPr>
          <p:nvPr>
            <p:ph type="title" hasCustomPrompt="1"/>
          </p:nvPr>
        </p:nvSpPr>
        <p:spPr>
          <a:xfrm>
            <a:off x="4537276" y="365125"/>
            <a:ext cx="6816524" cy="1325563"/>
          </a:xfrm>
        </p:spPr>
        <p:txBody>
          <a:bodyPr/>
          <a:lstStyle>
            <a:lvl1pPr algn="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F73DC8FC-FD07-9243-B432-239B31D706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123B6-20DF-CA40-8E1D-B598A7B6F007}"/>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5" name="Footer Placeholder 4">
            <a:extLst>
              <a:ext uri="{FF2B5EF4-FFF2-40B4-BE49-F238E27FC236}">
                <a16:creationId xmlns:a16="http://schemas.microsoft.com/office/drawing/2014/main" id="{35C87952-74BF-424C-96A0-E6B5CAFE8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7D045-8B08-F844-BE67-F5FFDD000D65}"/>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202715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30F9E3-E5A1-F24C-BFE9-72D9591916B4}"/>
              </a:ext>
            </a:extLst>
          </p:cNvPr>
          <p:cNvSpPr/>
          <p:nvPr userDrawn="1"/>
        </p:nvSpPr>
        <p:spPr>
          <a:xfrm rot="5400000">
            <a:off x="7976498" y="2642499"/>
            <a:ext cx="6858000" cy="1573002"/>
          </a:xfrm>
          <a:prstGeom prst="rect">
            <a:avLst/>
          </a:prstGeom>
          <a:solidFill>
            <a:srgbClr val="7FBC42"/>
          </a:solidFill>
          <a:ln>
            <a:solidFill>
              <a:srgbClr val="7FB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222204-99FF-0348-9E9C-8D266F5D8A6A}"/>
              </a:ext>
            </a:extLst>
          </p:cNvPr>
          <p:cNvSpPr/>
          <p:nvPr userDrawn="1"/>
        </p:nvSpPr>
        <p:spPr>
          <a:xfrm>
            <a:off x="7821549" y="0"/>
            <a:ext cx="2583798" cy="6858000"/>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 knife&#10;&#10;Description automatically generated">
            <a:extLst>
              <a:ext uri="{FF2B5EF4-FFF2-40B4-BE49-F238E27FC236}">
                <a16:creationId xmlns:a16="http://schemas.microsoft.com/office/drawing/2014/main" id="{8C822A72-DFFF-AC46-A5EE-65E254FB3F5C}"/>
              </a:ext>
            </a:extLst>
          </p:cNvPr>
          <p:cNvPicPr>
            <a:picLocks noChangeAspect="1"/>
          </p:cNvPicPr>
          <p:nvPr userDrawn="1"/>
        </p:nvPicPr>
        <p:blipFill>
          <a:blip r:embed="rId2"/>
          <a:stretch>
            <a:fillRect/>
          </a:stretch>
        </p:blipFill>
        <p:spPr>
          <a:xfrm rot="5400000">
            <a:off x="9959827" y="2802973"/>
            <a:ext cx="2891341" cy="1252054"/>
          </a:xfrm>
          <a:prstGeom prst="rect">
            <a:avLst/>
          </a:prstGeom>
        </p:spPr>
      </p:pic>
      <p:sp>
        <p:nvSpPr>
          <p:cNvPr id="10" name="Rectangle 9">
            <a:extLst>
              <a:ext uri="{FF2B5EF4-FFF2-40B4-BE49-F238E27FC236}">
                <a16:creationId xmlns:a16="http://schemas.microsoft.com/office/drawing/2014/main" id="{C759B48C-07F0-C245-8DEB-7DDC45025D0B}"/>
              </a:ext>
            </a:extLst>
          </p:cNvPr>
          <p:cNvSpPr/>
          <p:nvPr userDrawn="1"/>
        </p:nvSpPr>
        <p:spPr>
          <a:xfrm rot="5400000">
            <a:off x="7083172" y="3383425"/>
            <a:ext cx="6858000" cy="91150"/>
          </a:xfrm>
          <a:prstGeom prst="rect">
            <a:avLst/>
          </a:prstGeom>
          <a:solidFill>
            <a:srgbClr val="C12033"/>
          </a:solidFill>
          <a:ln>
            <a:solidFill>
              <a:srgbClr val="C12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19DA6884-13C2-7741-A5DC-1DDD21D3A7AC}"/>
              </a:ext>
            </a:extLst>
          </p:cNvPr>
          <p:cNvSpPr>
            <a:spLocks noGrp="1"/>
          </p:cNvSpPr>
          <p:nvPr>
            <p:ph type="title" orient="vert" hasCustomPrompt="1"/>
          </p:nvPr>
        </p:nvSpPr>
        <p:spPr>
          <a:xfrm>
            <a:off x="7829623"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A3A69EB-22E5-DD43-A3AE-12B47C9BF939}"/>
              </a:ext>
            </a:extLst>
          </p:cNvPr>
          <p:cNvSpPr>
            <a:spLocks noGrp="1"/>
          </p:cNvSpPr>
          <p:nvPr>
            <p:ph type="body" orient="vert" idx="1"/>
          </p:nvPr>
        </p:nvSpPr>
        <p:spPr>
          <a:xfrm>
            <a:off x="838199" y="365125"/>
            <a:ext cx="68390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83F52-FA9A-FA48-A098-905DC0FE3F3B}"/>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5" name="Footer Placeholder 4">
            <a:extLst>
              <a:ext uri="{FF2B5EF4-FFF2-40B4-BE49-F238E27FC236}">
                <a16:creationId xmlns:a16="http://schemas.microsoft.com/office/drawing/2014/main" id="{397B32AD-01FB-CB42-A2E6-632D00AF5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B4265-4AAE-2748-A4CC-BF2BBF8603F4}"/>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181952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E14D8FA9-7F0F-034D-B930-E1BE18AFBE39}"/>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80C62235-7B97-A84C-9071-D19381A46B97}"/>
              </a:ext>
            </a:extLst>
          </p:cNvPr>
          <p:cNvSpPr>
            <a:spLocks noGrp="1"/>
          </p:cNvSpPr>
          <p:nvPr>
            <p:ph type="title" hasCustomPrompt="1"/>
          </p:nvPr>
        </p:nvSpPr>
        <p:spPr>
          <a:xfrm>
            <a:off x="4462670" y="365125"/>
            <a:ext cx="6891130" cy="1325563"/>
          </a:xfrm>
        </p:spPr>
        <p:txBody>
          <a:bodyPr>
            <a:normAutofit/>
          </a:bodyPr>
          <a:lstStyle>
            <a:lvl1pPr algn="r">
              <a:defRPr sz="44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7125D4D-D719-4A40-9000-66A05E4DEB67}"/>
              </a:ext>
            </a:extLst>
          </p:cNvPr>
          <p:cNvSpPr>
            <a:spLocks noGrp="1"/>
          </p:cNvSpPr>
          <p:nvPr>
            <p:ph idx="1"/>
          </p:nvPr>
        </p:nvSpPr>
        <p:spPr>
          <a:xfrm>
            <a:off x="838200" y="1958009"/>
            <a:ext cx="10515600" cy="4218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CACFCDF-8473-A449-9C6A-EDC8A595B0CA}"/>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5" name="Footer Placeholder 4">
            <a:extLst>
              <a:ext uri="{FF2B5EF4-FFF2-40B4-BE49-F238E27FC236}">
                <a16:creationId xmlns:a16="http://schemas.microsoft.com/office/drawing/2014/main" id="{41C93272-82AA-7A4B-B454-BB5F96C7E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8AEDF-7B3F-E248-AFE0-301FDCA50549}"/>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223618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D5D1-DB9A-7E45-BE94-E679D6C678D2}"/>
              </a:ext>
            </a:extLst>
          </p:cNvPr>
          <p:cNvSpPr>
            <a:spLocks noGrp="1"/>
          </p:cNvSpPr>
          <p:nvPr>
            <p:ph type="title" hasCustomPrompt="1"/>
          </p:nvPr>
        </p:nvSpPr>
        <p:spPr>
          <a:xfrm>
            <a:off x="831850" y="877888"/>
            <a:ext cx="10515600" cy="2613025"/>
          </a:xfrm>
        </p:spPr>
        <p:txBody>
          <a:bodyPr anchor="b"/>
          <a:lstStyle>
            <a:lvl1pPr>
              <a:defRPr sz="6000">
                <a:solidFill>
                  <a:srgbClr val="003B7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FC3065C-C9AA-4A49-A3A5-FF3A2F3BADC4}"/>
              </a:ext>
            </a:extLst>
          </p:cNvPr>
          <p:cNvSpPr>
            <a:spLocks noGrp="1"/>
          </p:cNvSpPr>
          <p:nvPr>
            <p:ph type="body" idx="1"/>
          </p:nvPr>
        </p:nvSpPr>
        <p:spPr>
          <a:xfrm>
            <a:off x="831850" y="3757613"/>
            <a:ext cx="10515600" cy="1500187"/>
          </a:xfrm>
        </p:spPr>
        <p:txBody>
          <a:bodyPr/>
          <a:lstStyle>
            <a:lvl1pPr marL="0" indent="0">
              <a:buNone/>
              <a:defRPr sz="2400">
                <a:solidFill>
                  <a:srgbClr val="7FBC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9649D-A6B8-D64E-9ACD-32B58E46F02D}"/>
              </a:ext>
            </a:extLst>
          </p:cNvPr>
          <p:cNvSpPr>
            <a:spLocks noGrp="1"/>
          </p:cNvSpPr>
          <p:nvPr>
            <p:ph type="dt" sz="half" idx="10"/>
          </p:nvPr>
        </p:nvSpPr>
        <p:spPr/>
        <p:txBody>
          <a:bodyPr/>
          <a:lstStyle/>
          <a:p>
            <a:fld id="{19C0AAFF-AEB5-0745-AF59-BCB8B96EE351}" type="datetimeFigureOut">
              <a:rPr lang="en-US" smtClean="0"/>
              <a:t>11/11/2021</a:t>
            </a:fld>
            <a:endParaRPr lang="en-US" dirty="0"/>
          </a:p>
        </p:txBody>
      </p:sp>
      <p:sp>
        <p:nvSpPr>
          <p:cNvPr id="5" name="Footer Placeholder 4">
            <a:extLst>
              <a:ext uri="{FF2B5EF4-FFF2-40B4-BE49-F238E27FC236}">
                <a16:creationId xmlns:a16="http://schemas.microsoft.com/office/drawing/2014/main" id="{B2D31AC4-CB0F-2740-AD13-B10D64A94F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2BCC5C-AE66-2345-9E01-7D7602832182}"/>
              </a:ext>
            </a:extLst>
          </p:cNvPr>
          <p:cNvSpPr>
            <a:spLocks noGrp="1"/>
          </p:cNvSpPr>
          <p:nvPr>
            <p:ph type="sldNum" sz="quarter" idx="12"/>
          </p:nvPr>
        </p:nvSpPr>
        <p:spPr/>
        <p:txBody>
          <a:bodyPr/>
          <a:lstStyle/>
          <a:p>
            <a:fld id="{B12836EC-DDE0-7A4A-A132-FE15AB73C1C7}" type="slidenum">
              <a:rPr lang="en-US" smtClean="0"/>
              <a:t>‹#›</a:t>
            </a:fld>
            <a:endParaRPr lang="en-US" dirty="0"/>
          </a:p>
        </p:txBody>
      </p:sp>
      <p:pic>
        <p:nvPicPr>
          <p:cNvPr id="8" name="Picture 7">
            <a:extLst>
              <a:ext uri="{FF2B5EF4-FFF2-40B4-BE49-F238E27FC236}">
                <a16:creationId xmlns:a16="http://schemas.microsoft.com/office/drawing/2014/main" id="{DEEF2A73-BB85-CB46-BEDF-E62BB016FDF2}"/>
              </a:ext>
            </a:extLst>
          </p:cNvPr>
          <p:cNvPicPr>
            <a:picLocks noChangeAspect="1"/>
          </p:cNvPicPr>
          <p:nvPr userDrawn="1"/>
        </p:nvPicPr>
        <p:blipFill>
          <a:blip r:embed="rId2"/>
          <a:stretch>
            <a:fillRect/>
          </a:stretch>
        </p:blipFill>
        <p:spPr>
          <a:xfrm>
            <a:off x="831850" y="3540459"/>
            <a:ext cx="10515600" cy="167608"/>
          </a:xfrm>
          <a:prstGeom prst="rect">
            <a:avLst/>
          </a:prstGeom>
        </p:spPr>
      </p:pic>
      <p:pic>
        <p:nvPicPr>
          <p:cNvPr id="9" name="Picture 8" descr="A picture containing knife&#10;&#10;Description automatically generated">
            <a:extLst>
              <a:ext uri="{FF2B5EF4-FFF2-40B4-BE49-F238E27FC236}">
                <a16:creationId xmlns:a16="http://schemas.microsoft.com/office/drawing/2014/main" id="{10844040-AD4F-D940-8921-DD4B6547E3EC}"/>
              </a:ext>
            </a:extLst>
          </p:cNvPr>
          <p:cNvPicPr>
            <a:picLocks noChangeAspect="1"/>
          </p:cNvPicPr>
          <p:nvPr userDrawn="1"/>
        </p:nvPicPr>
        <p:blipFill>
          <a:blip r:embed="rId3"/>
          <a:stretch>
            <a:fillRect/>
          </a:stretch>
        </p:blipFill>
        <p:spPr>
          <a:xfrm>
            <a:off x="4868517" y="5257800"/>
            <a:ext cx="2454966" cy="1094782"/>
          </a:xfrm>
          <a:prstGeom prst="rect">
            <a:avLst/>
          </a:prstGeom>
        </p:spPr>
      </p:pic>
    </p:spTree>
    <p:extLst>
      <p:ext uri="{BB962C8B-B14F-4D97-AF65-F5344CB8AC3E}">
        <p14:creationId xmlns:p14="http://schemas.microsoft.com/office/powerpoint/2010/main" val="399353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906DA9F-0A3C-C740-B8A4-EDC9D81D6C25}"/>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8093CE1F-6318-D347-9373-DF4B4DCDD2E6}"/>
              </a:ext>
            </a:extLst>
          </p:cNvPr>
          <p:cNvSpPr>
            <a:spLocks noGrp="1"/>
          </p:cNvSpPr>
          <p:nvPr>
            <p:ph type="title" hasCustomPrompt="1"/>
          </p:nvPr>
        </p:nvSpPr>
        <p:spPr>
          <a:xfrm>
            <a:off x="4452730" y="365125"/>
            <a:ext cx="6901070" cy="1325563"/>
          </a:xfrm>
        </p:spPr>
        <p:txBody>
          <a:bodyPr>
            <a:normAutofit/>
          </a:bodyPr>
          <a:lstStyle>
            <a:lvl1pPr algn="r">
              <a:defRPr sz="44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9EDBD6B-4D57-6948-BB1F-E1491E38B21B}"/>
              </a:ext>
            </a:extLst>
          </p:cNvPr>
          <p:cNvSpPr>
            <a:spLocks noGrp="1"/>
          </p:cNvSpPr>
          <p:nvPr>
            <p:ph sz="half" idx="1"/>
          </p:nvPr>
        </p:nvSpPr>
        <p:spPr>
          <a:xfrm>
            <a:off x="838200" y="1918251"/>
            <a:ext cx="5181600" cy="4258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39AE9C8-3D87-6B45-94E0-EE7D0AD6F8D6}"/>
              </a:ext>
            </a:extLst>
          </p:cNvPr>
          <p:cNvSpPr>
            <a:spLocks noGrp="1"/>
          </p:cNvSpPr>
          <p:nvPr>
            <p:ph sz="half" idx="2"/>
          </p:nvPr>
        </p:nvSpPr>
        <p:spPr>
          <a:xfrm>
            <a:off x="6172200" y="1918251"/>
            <a:ext cx="5181600" cy="4258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787179-7EC1-E34C-96E3-CEF0A1CDE122}"/>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6" name="Footer Placeholder 5">
            <a:extLst>
              <a:ext uri="{FF2B5EF4-FFF2-40B4-BE49-F238E27FC236}">
                <a16:creationId xmlns:a16="http://schemas.microsoft.com/office/drawing/2014/main" id="{A3F4A5A5-9153-BF49-9067-3AEB1F81B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A40E5-9083-3E4F-B1B9-22FE153E1A6B}"/>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325768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EC298837-1AF8-7845-A89E-44806A366F49}"/>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2FAB3334-CAD8-7542-B84B-ADE53BB90A5F}"/>
              </a:ext>
            </a:extLst>
          </p:cNvPr>
          <p:cNvSpPr>
            <a:spLocks noGrp="1"/>
          </p:cNvSpPr>
          <p:nvPr>
            <p:ph type="title" hasCustomPrompt="1"/>
          </p:nvPr>
        </p:nvSpPr>
        <p:spPr>
          <a:xfrm>
            <a:off x="4403034" y="365125"/>
            <a:ext cx="6952353" cy="1325563"/>
          </a:xfrm>
        </p:spPr>
        <p:txBody>
          <a:bodyPr/>
          <a:lstStyle>
            <a:lvl1pPr algn="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7C640D8-79A2-AB48-AD0A-8FCC79153210}"/>
              </a:ext>
            </a:extLst>
          </p:cNvPr>
          <p:cNvSpPr>
            <a:spLocks noGrp="1"/>
          </p:cNvSpPr>
          <p:nvPr>
            <p:ph type="body" idx="1"/>
          </p:nvPr>
        </p:nvSpPr>
        <p:spPr>
          <a:xfrm>
            <a:off x="839788" y="1868557"/>
            <a:ext cx="5157787" cy="636518"/>
          </a:xfrm>
        </p:spPr>
        <p:txBody>
          <a:bodyPr anchor="b"/>
          <a:lstStyle>
            <a:lvl1pPr marL="0" indent="0">
              <a:buNone/>
              <a:defRPr sz="2400" b="1">
                <a:solidFill>
                  <a:srgbClr val="C12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EA43C-0547-D446-84EF-F3BA1F8C5C84}"/>
              </a:ext>
            </a:extLst>
          </p:cNvPr>
          <p:cNvSpPr>
            <a:spLocks noGrp="1"/>
          </p:cNvSpPr>
          <p:nvPr>
            <p:ph sz="half" idx="2"/>
          </p:nvPr>
        </p:nvSpPr>
        <p:spPr>
          <a:xfrm>
            <a:off x="839788" y="2589282"/>
            <a:ext cx="5157787" cy="3600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73CF234-4F9C-914E-9BA0-3FC9CF49C0D5}"/>
              </a:ext>
            </a:extLst>
          </p:cNvPr>
          <p:cNvSpPr>
            <a:spLocks noGrp="1"/>
          </p:cNvSpPr>
          <p:nvPr>
            <p:ph type="body" sz="quarter" idx="3"/>
          </p:nvPr>
        </p:nvSpPr>
        <p:spPr>
          <a:xfrm>
            <a:off x="6172200" y="1868557"/>
            <a:ext cx="5183188" cy="636518"/>
          </a:xfrm>
        </p:spPr>
        <p:txBody>
          <a:bodyPr anchor="b"/>
          <a:lstStyle>
            <a:lvl1pPr marL="0" indent="0">
              <a:buNone/>
              <a:defRPr sz="2400" b="1">
                <a:solidFill>
                  <a:srgbClr val="C12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93C114-D650-6243-BFA5-C29C2A2549AF}"/>
              </a:ext>
            </a:extLst>
          </p:cNvPr>
          <p:cNvSpPr>
            <a:spLocks noGrp="1"/>
          </p:cNvSpPr>
          <p:nvPr>
            <p:ph sz="quarter" idx="4"/>
          </p:nvPr>
        </p:nvSpPr>
        <p:spPr>
          <a:xfrm>
            <a:off x="6172200" y="2589282"/>
            <a:ext cx="5183188" cy="3600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0C2DF00-A35C-7C42-9774-2C2E6F07433E}"/>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8" name="Footer Placeholder 7">
            <a:extLst>
              <a:ext uri="{FF2B5EF4-FFF2-40B4-BE49-F238E27FC236}">
                <a16:creationId xmlns:a16="http://schemas.microsoft.com/office/drawing/2014/main" id="{4450596A-F272-4545-9BCF-BA94BADF12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ED3E75-5029-BA49-9F61-D7F501A82D1B}"/>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2276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58A1069E-3810-5346-8712-BEDA6F7E93DE}"/>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6E673C4A-DCAC-5F4E-ADC0-4763FAC8DF0D}"/>
              </a:ext>
            </a:extLst>
          </p:cNvPr>
          <p:cNvSpPr>
            <a:spLocks noGrp="1"/>
          </p:cNvSpPr>
          <p:nvPr>
            <p:ph type="title" hasCustomPrompt="1"/>
          </p:nvPr>
        </p:nvSpPr>
        <p:spPr>
          <a:xfrm>
            <a:off x="4422912" y="365125"/>
            <a:ext cx="6930887" cy="1325563"/>
          </a:xfrm>
        </p:spPr>
        <p:txBody>
          <a:bodyPr/>
          <a:lstStyle>
            <a:lvl1pPr algn="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B6218414-17B9-E242-AD7F-A4D119B32E96}"/>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4" name="Footer Placeholder 3">
            <a:extLst>
              <a:ext uri="{FF2B5EF4-FFF2-40B4-BE49-F238E27FC236}">
                <a16:creationId xmlns:a16="http://schemas.microsoft.com/office/drawing/2014/main" id="{AC369CD0-D652-A94F-BC2A-906798F4A7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B7FD3E-BB29-0F4F-9B68-DBBE674925B5}"/>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228550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87AE86-271F-B44F-B3E1-C41774D65943}"/>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3" name="Footer Placeholder 2">
            <a:extLst>
              <a:ext uri="{FF2B5EF4-FFF2-40B4-BE49-F238E27FC236}">
                <a16:creationId xmlns:a16="http://schemas.microsoft.com/office/drawing/2014/main" id="{14BC54E4-4CD8-A34B-B658-92F48EC5FE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76C4AB-BC7B-BC4A-BD8D-D42D536350E3}"/>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31632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31929A-6504-534B-AA25-A797234FDA3B}"/>
              </a:ext>
            </a:extLst>
          </p:cNvPr>
          <p:cNvSpPr/>
          <p:nvPr userDrawn="1"/>
        </p:nvSpPr>
        <p:spPr>
          <a:xfrm>
            <a:off x="0" y="1"/>
            <a:ext cx="3932238" cy="1573004"/>
          </a:xfrm>
          <a:prstGeom prst="rect">
            <a:avLst/>
          </a:prstGeom>
          <a:solidFill>
            <a:srgbClr val="7FBC42"/>
          </a:solidFill>
          <a:ln>
            <a:solidFill>
              <a:srgbClr val="7FB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28D8FB-F6BE-D144-8059-BF7198DA048D}"/>
              </a:ext>
            </a:extLst>
          </p:cNvPr>
          <p:cNvSpPr/>
          <p:nvPr userDrawn="1"/>
        </p:nvSpPr>
        <p:spPr>
          <a:xfrm>
            <a:off x="0" y="1880187"/>
            <a:ext cx="3932237" cy="497781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DCA8C-D69D-9548-BF18-B4CED824B8AB}"/>
              </a:ext>
            </a:extLst>
          </p:cNvPr>
          <p:cNvSpPr>
            <a:spLocks noGrp="1"/>
          </p:cNvSpPr>
          <p:nvPr>
            <p:ph type="title" hasCustomPrompt="1"/>
          </p:nvPr>
        </p:nvSpPr>
        <p:spPr>
          <a:xfrm>
            <a:off x="520448" y="2092651"/>
            <a:ext cx="3218176" cy="1600200"/>
          </a:xfr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38BB6FE-47FC-FD44-9FBC-8AA2BBAFC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D19091-223E-4745-AC79-D20A723A7224}"/>
              </a:ext>
            </a:extLst>
          </p:cNvPr>
          <p:cNvSpPr>
            <a:spLocks noGrp="1"/>
          </p:cNvSpPr>
          <p:nvPr>
            <p:ph type="body" sz="half" idx="2"/>
          </p:nvPr>
        </p:nvSpPr>
        <p:spPr>
          <a:xfrm>
            <a:off x="520448" y="3846442"/>
            <a:ext cx="3218176" cy="2022545"/>
          </a:xfrm>
        </p:spPr>
        <p:txBody>
          <a:bodyPr/>
          <a:lstStyle>
            <a:lvl1pPr marL="0" indent="0">
              <a:buNone/>
              <a:defRPr sz="1600">
                <a:solidFill>
                  <a:srgbClr val="7FBC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9EBAC-48DE-4E4E-935F-A6C29BED7B6C}"/>
              </a:ext>
            </a:extLst>
          </p:cNvPr>
          <p:cNvSpPr>
            <a:spLocks noGrp="1"/>
          </p:cNvSpPr>
          <p:nvPr>
            <p:ph type="dt" sz="half" idx="10"/>
          </p:nvPr>
        </p:nvSpPr>
        <p:spPr>
          <a:xfrm>
            <a:off x="518859" y="6356350"/>
            <a:ext cx="2743200" cy="365125"/>
          </a:xfrm>
        </p:spPr>
        <p:txBody>
          <a:bodyPr/>
          <a:lstStyle/>
          <a:p>
            <a:fld id="{19C0AAFF-AEB5-0745-AF59-BCB8B96EE351}" type="datetimeFigureOut">
              <a:rPr lang="en-US" smtClean="0"/>
              <a:t>11/11/2021</a:t>
            </a:fld>
            <a:endParaRPr lang="en-US"/>
          </a:p>
        </p:txBody>
      </p:sp>
      <p:sp>
        <p:nvSpPr>
          <p:cNvPr id="6" name="Footer Placeholder 5">
            <a:extLst>
              <a:ext uri="{FF2B5EF4-FFF2-40B4-BE49-F238E27FC236}">
                <a16:creationId xmlns:a16="http://schemas.microsoft.com/office/drawing/2014/main" id="{9C4C4C0E-72A0-EB49-9A2C-D4B873FE2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EE57D-AC0B-0C4E-BD7B-C5D03DE1A762}"/>
              </a:ext>
            </a:extLst>
          </p:cNvPr>
          <p:cNvSpPr>
            <a:spLocks noGrp="1"/>
          </p:cNvSpPr>
          <p:nvPr>
            <p:ph type="sldNum" sz="quarter" idx="12"/>
          </p:nvPr>
        </p:nvSpPr>
        <p:spPr/>
        <p:txBody>
          <a:bodyPr/>
          <a:lstStyle/>
          <a:p>
            <a:fld id="{B12836EC-DDE0-7A4A-A132-FE15AB73C1C7}" type="slidenum">
              <a:rPr lang="en-US" smtClean="0"/>
              <a:t>‹#›</a:t>
            </a:fld>
            <a:endParaRPr lang="en-US"/>
          </a:p>
        </p:txBody>
      </p:sp>
      <p:pic>
        <p:nvPicPr>
          <p:cNvPr id="10" name="Picture 9" descr="A picture containing drawing, knife&#10;&#10;Description automatically generated">
            <a:extLst>
              <a:ext uri="{FF2B5EF4-FFF2-40B4-BE49-F238E27FC236}">
                <a16:creationId xmlns:a16="http://schemas.microsoft.com/office/drawing/2014/main" id="{BDDEC9AE-8BEB-2D40-865B-F25239A9BCE6}"/>
              </a:ext>
            </a:extLst>
          </p:cNvPr>
          <p:cNvPicPr>
            <a:picLocks noChangeAspect="1"/>
          </p:cNvPicPr>
          <p:nvPr userDrawn="1"/>
        </p:nvPicPr>
        <p:blipFill>
          <a:blip r:embed="rId2"/>
          <a:stretch>
            <a:fillRect/>
          </a:stretch>
        </p:blipFill>
        <p:spPr>
          <a:xfrm>
            <a:off x="520447" y="160476"/>
            <a:ext cx="2891341" cy="1252054"/>
          </a:xfrm>
          <a:prstGeom prst="rect">
            <a:avLst/>
          </a:prstGeom>
        </p:spPr>
      </p:pic>
      <p:sp>
        <p:nvSpPr>
          <p:cNvPr id="12" name="Rectangle 11">
            <a:extLst>
              <a:ext uri="{FF2B5EF4-FFF2-40B4-BE49-F238E27FC236}">
                <a16:creationId xmlns:a16="http://schemas.microsoft.com/office/drawing/2014/main" id="{90372405-6A3C-BA4F-88A7-DE1A65AC45A3}"/>
              </a:ext>
            </a:extLst>
          </p:cNvPr>
          <p:cNvSpPr/>
          <p:nvPr userDrawn="1"/>
        </p:nvSpPr>
        <p:spPr>
          <a:xfrm>
            <a:off x="1" y="1620364"/>
            <a:ext cx="3932238" cy="212464"/>
          </a:xfrm>
          <a:prstGeom prst="rect">
            <a:avLst/>
          </a:prstGeom>
          <a:solidFill>
            <a:srgbClr val="C12033"/>
          </a:solidFill>
          <a:ln>
            <a:solidFill>
              <a:srgbClr val="C12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868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FBE12B-D960-C049-B136-C7694DC36901}"/>
              </a:ext>
            </a:extLst>
          </p:cNvPr>
          <p:cNvSpPr/>
          <p:nvPr userDrawn="1"/>
        </p:nvSpPr>
        <p:spPr>
          <a:xfrm>
            <a:off x="0" y="1"/>
            <a:ext cx="3932238" cy="1573004"/>
          </a:xfrm>
          <a:prstGeom prst="rect">
            <a:avLst/>
          </a:prstGeom>
          <a:solidFill>
            <a:srgbClr val="7FBC42"/>
          </a:solidFill>
          <a:ln>
            <a:solidFill>
              <a:srgbClr val="7FB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833DA0-C7FE-8D4A-819D-43C674CA821C}"/>
              </a:ext>
            </a:extLst>
          </p:cNvPr>
          <p:cNvSpPr/>
          <p:nvPr userDrawn="1"/>
        </p:nvSpPr>
        <p:spPr>
          <a:xfrm>
            <a:off x="0" y="1880187"/>
            <a:ext cx="3932237" cy="497781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knife&#10;&#10;Description automatically generated">
            <a:extLst>
              <a:ext uri="{FF2B5EF4-FFF2-40B4-BE49-F238E27FC236}">
                <a16:creationId xmlns:a16="http://schemas.microsoft.com/office/drawing/2014/main" id="{CBE5A59A-A656-3F49-BC3D-67E1352F3720}"/>
              </a:ext>
            </a:extLst>
          </p:cNvPr>
          <p:cNvPicPr>
            <a:picLocks noChangeAspect="1"/>
          </p:cNvPicPr>
          <p:nvPr userDrawn="1"/>
        </p:nvPicPr>
        <p:blipFill>
          <a:blip r:embed="rId2"/>
          <a:stretch>
            <a:fillRect/>
          </a:stretch>
        </p:blipFill>
        <p:spPr>
          <a:xfrm>
            <a:off x="520447" y="160476"/>
            <a:ext cx="2891341" cy="1252054"/>
          </a:xfrm>
          <a:prstGeom prst="rect">
            <a:avLst/>
          </a:prstGeom>
        </p:spPr>
      </p:pic>
      <p:sp>
        <p:nvSpPr>
          <p:cNvPr id="11" name="Rectangle 10">
            <a:extLst>
              <a:ext uri="{FF2B5EF4-FFF2-40B4-BE49-F238E27FC236}">
                <a16:creationId xmlns:a16="http://schemas.microsoft.com/office/drawing/2014/main" id="{D9E1309B-144D-BB42-B7F8-41D8FF0ED540}"/>
              </a:ext>
            </a:extLst>
          </p:cNvPr>
          <p:cNvSpPr/>
          <p:nvPr userDrawn="1"/>
        </p:nvSpPr>
        <p:spPr>
          <a:xfrm>
            <a:off x="1" y="1620364"/>
            <a:ext cx="3932238" cy="212464"/>
          </a:xfrm>
          <a:prstGeom prst="rect">
            <a:avLst/>
          </a:prstGeom>
          <a:solidFill>
            <a:srgbClr val="C12033"/>
          </a:solidFill>
          <a:ln>
            <a:solidFill>
              <a:srgbClr val="C12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1BE99B-1955-9F42-8A38-C0218232312C}"/>
              </a:ext>
            </a:extLst>
          </p:cNvPr>
          <p:cNvSpPr>
            <a:spLocks noGrp="1"/>
          </p:cNvSpPr>
          <p:nvPr>
            <p:ph type="title" hasCustomPrompt="1"/>
          </p:nvPr>
        </p:nvSpPr>
        <p:spPr>
          <a:xfrm>
            <a:off x="520447" y="2140010"/>
            <a:ext cx="3299199"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089C122-2E3A-134E-9AE8-C33864875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E9D855-01B5-A34A-982F-211FE2B9D693}"/>
              </a:ext>
            </a:extLst>
          </p:cNvPr>
          <p:cNvSpPr>
            <a:spLocks noGrp="1"/>
          </p:cNvSpPr>
          <p:nvPr>
            <p:ph type="body" sz="half" idx="2"/>
          </p:nvPr>
        </p:nvSpPr>
        <p:spPr>
          <a:xfrm>
            <a:off x="520447" y="3740210"/>
            <a:ext cx="3299199" cy="2120840"/>
          </a:xfrm>
        </p:spPr>
        <p:txBody>
          <a:bodyPr/>
          <a:lstStyle>
            <a:lvl1pPr marL="0" indent="0">
              <a:buNone/>
              <a:defRPr sz="1600">
                <a:solidFill>
                  <a:srgbClr val="7FBC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2D191A-8DEB-A64C-A672-D9587E847962}"/>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6" name="Footer Placeholder 5">
            <a:extLst>
              <a:ext uri="{FF2B5EF4-FFF2-40B4-BE49-F238E27FC236}">
                <a16:creationId xmlns:a16="http://schemas.microsoft.com/office/drawing/2014/main" id="{5192AD55-FA96-724E-8274-E9B782052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A30F7-9BB0-334B-8E4B-2823B6641A52}"/>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57117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37AF4-0954-8544-9B9B-AF25CA36A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0CF0FA-0074-5545-A95A-492D41BC2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4E1C3B8-AFFC-C04D-A7B7-90ADE4801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Medium" panose="02000503020000020003" pitchFamily="2" charset="0"/>
              </a:defRPr>
            </a:lvl1pPr>
          </a:lstStyle>
          <a:p>
            <a:fld id="{19C0AAFF-AEB5-0745-AF59-BCB8B96EE351}" type="datetimeFigureOut">
              <a:rPr lang="en-US" smtClean="0"/>
              <a:pPr/>
              <a:t>11/11/2021</a:t>
            </a:fld>
            <a:endParaRPr lang="en-US" dirty="0"/>
          </a:p>
        </p:txBody>
      </p:sp>
      <p:sp>
        <p:nvSpPr>
          <p:cNvPr id="5" name="Footer Placeholder 4">
            <a:extLst>
              <a:ext uri="{FF2B5EF4-FFF2-40B4-BE49-F238E27FC236}">
                <a16:creationId xmlns:a16="http://schemas.microsoft.com/office/drawing/2014/main" id="{4C84DF65-95A4-BE45-B6E8-383AA9806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Medium" panose="02000503020000020003" pitchFamily="2" charset="0"/>
              </a:defRPr>
            </a:lvl1pPr>
          </a:lstStyle>
          <a:p>
            <a:endParaRPr lang="en-US" dirty="0"/>
          </a:p>
        </p:txBody>
      </p:sp>
      <p:sp>
        <p:nvSpPr>
          <p:cNvPr id="6" name="Slide Number Placeholder 5">
            <a:extLst>
              <a:ext uri="{FF2B5EF4-FFF2-40B4-BE49-F238E27FC236}">
                <a16:creationId xmlns:a16="http://schemas.microsoft.com/office/drawing/2014/main" id="{10EB185B-8FB2-024D-B86B-EFDC72D1F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Medium" panose="02000503020000020003" pitchFamily="2" charset="0"/>
              </a:defRPr>
            </a:lvl1pPr>
          </a:lstStyle>
          <a:p>
            <a:fld id="{B12836EC-DDE0-7A4A-A132-FE15AB73C1C7}" type="slidenum">
              <a:rPr lang="en-US" smtClean="0"/>
              <a:pPr/>
              <a:t>‹#›</a:t>
            </a:fld>
            <a:endParaRPr lang="en-US" dirty="0"/>
          </a:p>
        </p:txBody>
      </p:sp>
    </p:spTree>
    <p:extLst>
      <p:ext uri="{BB962C8B-B14F-4D97-AF65-F5344CB8AC3E}">
        <p14:creationId xmlns:p14="http://schemas.microsoft.com/office/powerpoint/2010/main" val="1732314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Avenir Heavy"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B61A-E5B7-E543-B003-59E32964971E}"/>
              </a:ext>
            </a:extLst>
          </p:cNvPr>
          <p:cNvSpPr>
            <a:spLocks noGrp="1"/>
          </p:cNvSpPr>
          <p:nvPr>
            <p:ph type="ctrTitle"/>
          </p:nvPr>
        </p:nvSpPr>
        <p:spPr/>
        <p:txBody>
          <a:bodyPr/>
          <a:lstStyle/>
          <a:p>
            <a:r>
              <a:rPr lang="en-US" dirty="0"/>
              <a:t>Lipedema 2021</a:t>
            </a:r>
            <a:br>
              <a:rPr lang="en-US" dirty="0"/>
            </a:br>
            <a:r>
              <a:rPr lang="en-US" dirty="0"/>
              <a:t>Reports of interest and BMI</a:t>
            </a:r>
          </a:p>
        </p:txBody>
      </p:sp>
      <p:sp>
        <p:nvSpPr>
          <p:cNvPr id="3" name="Subtitle 2">
            <a:extLst>
              <a:ext uri="{FF2B5EF4-FFF2-40B4-BE49-F238E27FC236}">
                <a16:creationId xmlns:a16="http://schemas.microsoft.com/office/drawing/2014/main" id="{FE4598A7-CBA4-4C60-A63E-2032E253EE98}"/>
              </a:ext>
            </a:extLst>
          </p:cNvPr>
          <p:cNvSpPr>
            <a:spLocks noGrp="1"/>
          </p:cNvSpPr>
          <p:nvPr>
            <p:ph type="subTitle" idx="1"/>
          </p:nvPr>
        </p:nvSpPr>
        <p:spPr>
          <a:xfrm>
            <a:off x="1524000" y="3816626"/>
            <a:ext cx="9144000" cy="1441174"/>
          </a:xfrm>
        </p:spPr>
        <p:txBody>
          <a:bodyPr/>
          <a:lstStyle/>
          <a:p>
            <a:r>
              <a:rPr lang="en-US" dirty="0"/>
              <a:t>Thomas Wright; MD, FAVLS</a:t>
            </a:r>
          </a:p>
        </p:txBody>
      </p:sp>
    </p:spTree>
    <p:extLst>
      <p:ext uri="{BB962C8B-B14F-4D97-AF65-F5344CB8AC3E}">
        <p14:creationId xmlns:p14="http://schemas.microsoft.com/office/powerpoint/2010/main" val="198327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F4D8-7D49-4034-8C18-0DED455189A0}"/>
              </a:ext>
            </a:extLst>
          </p:cNvPr>
          <p:cNvSpPr>
            <a:spLocks noGrp="1"/>
          </p:cNvSpPr>
          <p:nvPr>
            <p:ph type="title"/>
          </p:nvPr>
        </p:nvSpPr>
        <p:spPr/>
        <p:txBody>
          <a:bodyPr/>
          <a:lstStyle/>
          <a:p>
            <a:r>
              <a:rPr lang="en-US" dirty="0"/>
              <a:t>Lipedema and Anorexia</a:t>
            </a:r>
          </a:p>
        </p:txBody>
      </p:sp>
      <p:sp>
        <p:nvSpPr>
          <p:cNvPr id="3" name="Content Placeholder 2">
            <a:extLst>
              <a:ext uri="{FF2B5EF4-FFF2-40B4-BE49-F238E27FC236}">
                <a16:creationId xmlns:a16="http://schemas.microsoft.com/office/drawing/2014/main" id="{2C20D441-C95B-44C4-804D-FF80E4C0B855}"/>
              </a:ext>
            </a:extLst>
          </p:cNvPr>
          <p:cNvSpPr>
            <a:spLocks noGrp="1"/>
          </p:cNvSpPr>
          <p:nvPr>
            <p:ph idx="1"/>
          </p:nvPr>
        </p:nvSpPr>
        <p:spPr/>
        <p:txBody>
          <a:bodyPr>
            <a:normAutofit/>
          </a:bodyPr>
          <a:lstStyle/>
          <a:p>
            <a:r>
              <a:rPr lang="en-US" dirty="0">
                <a:solidFill>
                  <a:srgbClr val="2B2B2B"/>
                </a:solidFill>
                <a:latin typeface="Avenir Book" panose="02000503020000020003"/>
              </a:rPr>
              <a:t>A young woman with disproportionate fat accumulation on the lower half of her body self-identified as having obesity. She developed restrictive eating behavior and became obsessed with weight loss, resulting in anorexia nervosa. Her disproportionate subcutaneous tissue persisted despite losing weight to reach a nadir BMI of 15 kg/m2 .</a:t>
            </a:r>
          </a:p>
          <a:p>
            <a:r>
              <a:rPr lang="en-US" dirty="0">
                <a:solidFill>
                  <a:srgbClr val="2B2B2B"/>
                </a:solidFill>
                <a:latin typeface="Avenir Book" panose="02000503020000020003"/>
              </a:rPr>
              <a:t>After a decade-long struggle, her eating disorder resolved, and she maintained a healthy weight and BMI of 21.5 kg/m2 but disproportionate fat remained in her lower body. </a:t>
            </a:r>
          </a:p>
          <a:p>
            <a:r>
              <a:rPr lang="en-US" dirty="0">
                <a:solidFill>
                  <a:srgbClr val="2B2B2B"/>
                </a:solidFill>
                <a:latin typeface="Avenir Book" panose="02000503020000020003"/>
              </a:rPr>
              <a:t>She experienced increasing leg tenderness, pain, and easy bruising and was diagnosed with lipedema.</a:t>
            </a:r>
          </a:p>
        </p:txBody>
      </p:sp>
    </p:spTree>
    <p:extLst>
      <p:ext uri="{BB962C8B-B14F-4D97-AF65-F5344CB8AC3E}">
        <p14:creationId xmlns:p14="http://schemas.microsoft.com/office/powerpoint/2010/main" val="10585283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99A4-5B14-4861-9B08-54F24EA272F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200BBC7-A53E-455C-97FC-4AFB697EAFA0}"/>
              </a:ext>
            </a:extLst>
          </p:cNvPr>
          <p:cNvSpPr>
            <a:spLocks noGrp="1"/>
          </p:cNvSpPr>
          <p:nvPr>
            <p:ph idx="1"/>
          </p:nvPr>
        </p:nvSpPr>
        <p:spPr/>
        <p:txBody>
          <a:bodyPr/>
          <a:lstStyle/>
          <a:p>
            <a:pPr marL="0" indent="0">
              <a:buNone/>
            </a:pPr>
            <a:r>
              <a:rPr lang="en-US" sz="2800" b="0" i="0" dirty="0">
                <a:solidFill>
                  <a:srgbClr val="222222"/>
                </a:solidFill>
                <a:effectLst/>
                <a:latin typeface="Avenir Book" panose="02000503020000020003"/>
              </a:rPr>
              <a:t>Lipedema is poorly recognized  by medical professionals and the public. This can affect body image acceptance. Lipedema was mistaken for obesity by the young woman in this case and likely played a role in her development of an eating disorder. Eating disorders, such as anorexia nervosa, are not rare and may be more common in women with lipedema.  </a:t>
            </a:r>
          </a:p>
          <a:p>
            <a:pPr marL="0" indent="0">
              <a:buNone/>
            </a:pPr>
            <a:endParaRPr lang="en-US" dirty="0"/>
          </a:p>
        </p:txBody>
      </p:sp>
    </p:spTree>
    <p:extLst>
      <p:ext uri="{BB962C8B-B14F-4D97-AF65-F5344CB8AC3E}">
        <p14:creationId xmlns:p14="http://schemas.microsoft.com/office/powerpoint/2010/main" val="9133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B61A-E5B7-E543-B003-59E32964971E}"/>
              </a:ext>
            </a:extLst>
          </p:cNvPr>
          <p:cNvSpPr>
            <a:spLocks noGrp="1"/>
          </p:cNvSpPr>
          <p:nvPr>
            <p:ph type="ctrTitle"/>
          </p:nvPr>
        </p:nvSpPr>
        <p:spPr/>
        <p:txBody>
          <a:bodyPr/>
          <a:lstStyle/>
          <a:p>
            <a:r>
              <a:rPr lang="en-US" dirty="0"/>
              <a:t>Lipedema and BMI</a:t>
            </a:r>
          </a:p>
        </p:txBody>
      </p:sp>
    </p:spTree>
    <p:extLst>
      <p:ext uri="{BB962C8B-B14F-4D97-AF65-F5344CB8AC3E}">
        <p14:creationId xmlns:p14="http://schemas.microsoft.com/office/powerpoint/2010/main" val="238313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431B-850E-4052-8A1D-DEE34F2FCD37}"/>
              </a:ext>
            </a:extLst>
          </p:cNvPr>
          <p:cNvSpPr>
            <a:spLocks noGrp="1"/>
          </p:cNvSpPr>
          <p:nvPr>
            <p:ph type="title"/>
          </p:nvPr>
        </p:nvSpPr>
        <p:spPr>
          <a:xfrm>
            <a:off x="4462670" y="98855"/>
            <a:ext cx="6891130" cy="1591834"/>
          </a:xfrm>
        </p:spPr>
        <p:txBody>
          <a:bodyPr>
            <a:normAutofit fontScale="90000"/>
          </a:bodyPr>
          <a:lstStyle/>
          <a:p>
            <a:r>
              <a:rPr lang="en-US" sz="3600" dirty="0"/>
              <a:t>Stage 1 has BMI usually around 25; Stage 2 has BMI often in 35;</a:t>
            </a:r>
            <a:br>
              <a:rPr lang="en-US" sz="3600" dirty="0"/>
            </a:br>
            <a:r>
              <a:rPr lang="en-US" sz="3600" dirty="0"/>
              <a:t>Stage 3 often has BMI greater than 40</a:t>
            </a:r>
            <a:r>
              <a:rPr lang="en-US" dirty="0"/>
              <a:t> </a:t>
            </a:r>
          </a:p>
        </p:txBody>
      </p:sp>
      <p:pic>
        <p:nvPicPr>
          <p:cNvPr id="4" name="Content Placeholder 6">
            <a:extLst>
              <a:ext uri="{FF2B5EF4-FFF2-40B4-BE49-F238E27FC236}">
                <a16:creationId xmlns:a16="http://schemas.microsoft.com/office/drawing/2014/main" id="{AD935C5D-2581-479F-B6AB-55281731A0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6390" y="1952690"/>
            <a:ext cx="5450661" cy="4186108"/>
          </a:xfrm>
        </p:spPr>
      </p:pic>
      <p:sp>
        <p:nvSpPr>
          <p:cNvPr id="5" name="Footer Placeholder 4">
            <a:extLst>
              <a:ext uri="{FF2B5EF4-FFF2-40B4-BE49-F238E27FC236}">
                <a16:creationId xmlns:a16="http://schemas.microsoft.com/office/drawing/2014/main" id="{CB7522B3-9622-4EAB-998A-457144B907B3}"/>
              </a:ext>
            </a:extLst>
          </p:cNvPr>
          <p:cNvSpPr>
            <a:spLocks noGrp="1"/>
          </p:cNvSpPr>
          <p:nvPr>
            <p:ph type="ftr" sz="quarter" idx="11"/>
          </p:nvPr>
        </p:nvSpPr>
        <p:spPr>
          <a:xfrm>
            <a:off x="749643" y="6400800"/>
            <a:ext cx="10604157" cy="320676"/>
          </a:xfrm>
        </p:spPr>
        <p:txBody>
          <a:bodyPr/>
          <a:lstStyle/>
          <a:p>
            <a:r>
              <a:rPr lang="en-US" dirty="0"/>
              <a:t>Torre YS, </a:t>
            </a:r>
            <a:r>
              <a:rPr lang="en-US" dirty="0" err="1"/>
              <a:t>Wadeea</a:t>
            </a:r>
            <a:r>
              <a:rPr lang="en-US" dirty="0"/>
              <a:t> R, Rosas V, Herbst KL. Lipedema: friend and foe. </a:t>
            </a:r>
            <a:r>
              <a:rPr lang="en-US" dirty="0" err="1"/>
              <a:t>Horm</a:t>
            </a:r>
            <a:r>
              <a:rPr lang="en-US" dirty="0"/>
              <a:t> Mol Biol Clin </a:t>
            </a:r>
            <a:r>
              <a:rPr lang="en-US" dirty="0" err="1"/>
              <a:t>Investig</a:t>
            </a:r>
            <a:r>
              <a:rPr lang="en-US" dirty="0"/>
              <a:t>. 2018 Mar 9;33(1):/j/hmbci.2018.33.issue-1/hmbci-2017-0076/hmbci-2017-0076.xml. </a:t>
            </a:r>
            <a:r>
              <a:rPr lang="en-US" dirty="0" err="1"/>
              <a:t>doi</a:t>
            </a:r>
            <a:r>
              <a:rPr lang="en-US" dirty="0"/>
              <a:t>: 10.1515/hmbci-2017-0076. PMID: 29522416; PMCID: PMC5935449.</a:t>
            </a:r>
          </a:p>
        </p:txBody>
      </p:sp>
    </p:spTree>
    <p:extLst>
      <p:ext uri="{BB962C8B-B14F-4D97-AF65-F5344CB8AC3E}">
        <p14:creationId xmlns:p14="http://schemas.microsoft.com/office/powerpoint/2010/main" val="323387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43A5-DA6E-4025-883A-94261D045EB5}"/>
              </a:ext>
            </a:extLst>
          </p:cNvPr>
          <p:cNvSpPr>
            <a:spLocks noGrp="1"/>
          </p:cNvSpPr>
          <p:nvPr>
            <p:ph type="title"/>
          </p:nvPr>
        </p:nvSpPr>
        <p:spPr/>
        <p:txBody>
          <a:bodyPr>
            <a:noAutofit/>
          </a:bodyPr>
          <a:lstStyle/>
          <a:p>
            <a:r>
              <a:rPr lang="en-US" sz="2800" dirty="0"/>
              <a:t>What Is BMI and Why Is It an Inaccurate and Potentially Misleading Description of Lipedema and Other Diseases?</a:t>
            </a:r>
          </a:p>
        </p:txBody>
      </p:sp>
      <p:sp>
        <p:nvSpPr>
          <p:cNvPr id="3" name="Content Placeholder 2">
            <a:extLst>
              <a:ext uri="{FF2B5EF4-FFF2-40B4-BE49-F238E27FC236}">
                <a16:creationId xmlns:a16="http://schemas.microsoft.com/office/drawing/2014/main" id="{8B5C05E9-3A8F-435A-914A-6BC0C5637992}"/>
              </a:ext>
            </a:extLst>
          </p:cNvPr>
          <p:cNvSpPr>
            <a:spLocks noGrp="1"/>
          </p:cNvSpPr>
          <p:nvPr>
            <p:ph idx="1"/>
          </p:nvPr>
        </p:nvSpPr>
        <p:spPr/>
        <p:txBody>
          <a:bodyPr/>
          <a:lstStyle/>
          <a:p>
            <a:pPr algn="l" rtl="0">
              <a:spcBef>
                <a:spcPts val="0"/>
              </a:spcBef>
              <a:spcAft>
                <a:spcPts val="0"/>
              </a:spcAft>
            </a:pPr>
            <a:r>
              <a:rPr lang="en-US" sz="2800" b="0" i="0" dirty="0">
                <a:solidFill>
                  <a:srgbClr val="000000"/>
                </a:solidFill>
                <a:effectLst/>
                <a:latin typeface="Avenir Book" panose="02000503020000020003"/>
              </a:rPr>
              <a:t>Body Mass Index (BMI) Kg/ m2 = is not a biological representation of a person’s overall health. </a:t>
            </a:r>
          </a:p>
          <a:p>
            <a:pPr marL="0" indent="0" algn="l" rtl="0">
              <a:spcBef>
                <a:spcPts val="0"/>
              </a:spcBef>
              <a:spcAft>
                <a:spcPts val="0"/>
              </a:spcAft>
              <a:buNone/>
            </a:pPr>
            <a:r>
              <a:rPr lang="en-US" sz="2800" dirty="0">
                <a:solidFill>
                  <a:srgbClr val="000000"/>
                </a:solidFill>
                <a:latin typeface="Avenir Book" panose="02000503020000020003"/>
              </a:rPr>
              <a:t> </a:t>
            </a:r>
            <a:endParaRPr lang="en-US" sz="4000" b="0" i="0" dirty="0">
              <a:solidFill>
                <a:srgbClr val="222222"/>
              </a:solidFill>
              <a:effectLst/>
              <a:latin typeface="Avenir Book" panose="02000503020000020003"/>
            </a:endParaRPr>
          </a:p>
          <a:p>
            <a:pPr algn="l" rtl="0">
              <a:spcBef>
                <a:spcPts val="0"/>
              </a:spcBef>
              <a:spcAft>
                <a:spcPts val="0"/>
              </a:spcAft>
            </a:pPr>
            <a:r>
              <a:rPr lang="en-US" sz="2800" b="0" i="0" dirty="0">
                <a:solidFill>
                  <a:srgbClr val="000000"/>
                </a:solidFill>
                <a:effectLst/>
                <a:latin typeface="Avenir Book" panose="02000503020000020003"/>
              </a:rPr>
              <a:t>Lambert Adolphe Jacques </a:t>
            </a:r>
            <a:r>
              <a:rPr lang="en-US" sz="2800" b="0" i="0" dirty="0" err="1">
                <a:solidFill>
                  <a:srgbClr val="000000"/>
                </a:solidFill>
                <a:effectLst/>
                <a:latin typeface="Avenir Book" panose="02000503020000020003"/>
              </a:rPr>
              <a:t>Quetelet</a:t>
            </a:r>
            <a:r>
              <a:rPr lang="en-US" sz="2800" b="0" i="0" dirty="0">
                <a:solidFill>
                  <a:srgbClr val="000000"/>
                </a:solidFill>
                <a:effectLst/>
                <a:latin typeface="Avenir Book" panose="02000503020000020003"/>
              </a:rPr>
              <a:t>, a Belgian mathematician, created the BMI formula as a way to quickly and easily estimate what percentage of the overall population might be obese or at risk for starvation. </a:t>
            </a:r>
            <a:endParaRPr lang="en-US" sz="4000" b="0" i="0" dirty="0">
              <a:solidFill>
                <a:srgbClr val="222222"/>
              </a:solidFill>
              <a:effectLst/>
              <a:latin typeface="Avenir Book" panose="02000503020000020003"/>
            </a:endParaRPr>
          </a:p>
          <a:p>
            <a:pPr algn="l" rtl="0">
              <a:spcBef>
                <a:spcPts val="0"/>
              </a:spcBef>
              <a:spcAft>
                <a:spcPts val="0"/>
              </a:spcAft>
            </a:pPr>
            <a:endParaRPr lang="en-US" sz="2800" dirty="0">
              <a:solidFill>
                <a:srgbClr val="000000"/>
              </a:solidFill>
              <a:latin typeface="Avenir Book" panose="02000503020000020003"/>
            </a:endParaRPr>
          </a:p>
          <a:p>
            <a:pPr algn="l" rtl="0">
              <a:spcBef>
                <a:spcPts val="0"/>
              </a:spcBef>
              <a:spcAft>
                <a:spcPts val="0"/>
              </a:spcAft>
            </a:pPr>
            <a:r>
              <a:rPr lang="en-US" sz="2800" b="0" i="0" dirty="0">
                <a:solidFill>
                  <a:srgbClr val="000000"/>
                </a:solidFill>
                <a:effectLst/>
                <a:latin typeface="Avenir Book" panose="02000503020000020003"/>
              </a:rPr>
              <a:t>Obesity is defined by the World Health Organization (WHO) as having a BMI at or above 30 kg/m².</a:t>
            </a:r>
            <a:r>
              <a:rPr lang="en-US" sz="2800" b="0" i="0" baseline="30000" dirty="0">
                <a:solidFill>
                  <a:srgbClr val="000000"/>
                </a:solidFill>
                <a:effectLst/>
                <a:latin typeface="Avenir Book" panose="02000503020000020003"/>
              </a:rPr>
              <a:t>3</a:t>
            </a:r>
            <a:endParaRPr lang="en-US" sz="4000" b="0" i="0" dirty="0">
              <a:solidFill>
                <a:srgbClr val="222222"/>
              </a:solidFill>
              <a:effectLst/>
              <a:latin typeface="Avenir Book" panose="02000503020000020003"/>
            </a:endParaRPr>
          </a:p>
        </p:txBody>
      </p:sp>
    </p:spTree>
    <p:extLst>
      <p:ext uri="{BB962C8B-B14F-4D97-AF65-F5344CB8AC3E}">
        <p14:creationId xmlns:p14="http://schemas.microsoft.com/office/powerpoint/2010/main" val="418908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3704-4C80-4B65-AF53-004EAA7F9B4D}"/>
              </a:ext>
            </a:extLst>
          </p:cNvPr>
          <p:cNvSpPr>
            <a:spLocks noGrp="1"/>
          </p:cNvSpPr>
          <p:nvPr>
            <p:ph type="title"/>
          </p:nvPr>
        </p:nvSpPr>
        <p:spPr/>
        <p:txBody>
          <a:bodyPr/>
          <a:lstStyle/>
          <a:p>
            <a:r>
              <a:rPr lang="en-US" dirty="0"/>
              <a:t>Body Mass Index (BMI)</a:t>
            </a:r>
          </a:p>
        </p:txBody>
      </p:sp>
      <p:sp>
        <p:nvSpPr>
          <p:cNvPr id="3" name="Content Placeholder 2">
            <a:extLst>
              <a:ext uri="{FF2B5EF4-FFF2-40B4-BE49-F238E27FC236}">
                <a16:creationId xmlns:a16="http://schemas.microsoft.com/office/drawing/2014/main" id="{3F2F389D-209D-4BD8-B5AC-A6370AAE8FA4}"/>
              </a:ext>
            </a:extLst>
          </p:cNvPr>
          <p:cNvSpPr>
            <a:spLocks noGrp="1"/>
          </p:cNvSpPr>
          <p:nvPr>
            <p:ph idx="1"/>
          </p:nvPr>
        </p:nvSpPr>
        <p:spPr/>
        <p:txBody>
          <a:bodyPr/>
          <a:lstStyle/>
          <a:p>
            <a:pPr algn="l"/>
            <a:r>
              <a:rPr lang="en-US" sz="2800" b="0" i="0" dirty="0">
                <a:solidFill>
                  <a:srgbClr val="000000"/>
                </a:solidFill>
                <a:effectLst/>
                <a:latin typeface="Avenir Book" panose="02000503020000020003"/>
              </a:rPr>
              <a:t>Increased by increased muscle mass </a:t>
            </a:r>
            <a:r>
              <a:rPr lang="en-US" sz="2800" dirty="0">
                <a:solidFill>
                  <a:srgbClr val="000000"/>
                </a:solidFill>
                <a:latin typeface="Avenir Book" panose="02000503020000020003"/>
              </a:rPr>
              <a:t>- m</a:t>
            </a:r>
            <a:r>
              <a:rPr lang="en-US" sz="2800" b="0" i="0" dirty="0">
                <a:solidFill>
                  <a:srgbClr val="000000"/>
                </a:solidFill>
                <a:effectLst/>
                <a:latin typeface="Avenir Book" panose="02000503020000020003"/>
              </a:rPr>
              <a:t>uscle mass has a higher density than fat and therefore, has a larger impact on BMI. </a:t>
            </a:r>
          </a:p>
          <a:p>
            <a:pPr algn="l"/>
            <a:r>
              <a:rPr lang="en-US" sz="2800" b="0" i="0" dirty="0">
                <a:solidFill>
                  <a:srgbClr val="000000"/>
                </a:solidFill>
                <a:effectLst/>
                <a:latin typeface="Avenir Book" panose="02000503020000020003"/>
              </a:rPr>
              <a:t>Lipedema causes higher BMI, but this will not correlate with higher cardiovascular or diabetes risks.</a:t>
            </a:r>
            <a:endParaRPr lang="en-US" sz="4000" b="0" i="0" dirty="0">
              <a:solidFill>
                <a:srgbClr val="222222"/>
              </a:solidFill>
              <a:effectLst/>
              <a:latin typeface="Avenir Book" panose="02000503020000020003"/>
            </a:endParaRPr>
          </a:p>
          <a:p>
            <a:pPr marL="0" indent="0">
              <a:buNone/>
            </a:pPr>
            <a:endParaRPr lang="en-US" dirty="0"/>
          </a:p>
        </p:txBody>
      </p:sp>
    </p:spTree>
    <p:extLst>
      <p:ext uri="{BB962C8B-B14F-4D97-AF65-F5344CB8AC3E}">
        <p14:creationId xmlns:p14="http://schemas.microsoft.com/office/powerpoint/2010/main" val="112115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C6F7-26B8-4B53-BED0-791285669B74}"/>
              </a:ext>
            </a:extLst>
          </p:cNvPr>
          <p:cNvSpPr>
            <a:spLocks noGrp="1"/>
          </p:cNvSpPr>
          <p:nvPr>
            <p:ph type="title"/>
          </p:nvPr>
        </p:nvSpPr>
        <p:spPr/>
        <p:txBody>
          <a:bodyPr/>
          <a:lstStyle/>
          <a:p>
            <a:r>
              <a:rPr lang="en-US" dirty="0"/>
              <a:t>Obesity</a:t>
            </a:r>
          </a:p>
        </p:txBody>
      </p:sp>
      <p:pic>
        <p:nvPicPr>
          <p:cNvPr id="4" name="Content Placeholder 4">
            <a:extLst>
              <a:ext uri="{FF2B5EF4-FFF2-40B4-BE49-F238E27FC236}">
                <a16:creationId xmlns:a16="http://schemas.microsoft.com/office/drawing/2014/main" id="{E8BDDB11-955E-42FF-A4D4-EBD2656AD1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0864" y="1777637"/>
            <a:ext cx="3810272" cy="5080363"/>
          </a:xfrm>
        </p:spPr>
      </p:pic>
    </p:spTree>
    <p:extLst>
      <p:ext uri="{BB962C8B-B14F-4D97-AF65-F5344CB8AC3E}">
        <p14:creationId xmlns:p14="http://schemas.microsoft.com/office/powerpoint/2010/main" val="386819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F010-BBAA-45C8-A439-93682A536EA7}"/>
              </a:ext>
            </a:extLst>
          </p:cNvPr>
          <p:cNvSpPr>
            <a:spLocks noGrp="1"/>
          </p:cNvSpPr>
          <p:nvPr>
            <p:ph type="title"/>
          </p:nvPr>
        </p:nvSpPr>
        <p:spPr/>
        <p:txBody>
          <a:bodyPr/>
          <a:lstStyle/>
          <a:p>
            <a:r>
              <a:rPr lang="en-US" dirty="0"/>
              <a:t>Classic</a:t>
            </a:r>
            <a:r>
              <a:rPr lang="en-US" b="0" i="0" dirty="0">
                <a:solidFill>
                  <a:srgbClr val="222222"/>
                </a:solidFill>
                <a:effectLst/>
              </a:rPr>
              <a:t> </a:t>
            </a:r>
            <a:r>
              <a:rPr lang="en-US" dirty="0"/>
              <a:t>Lipedema</a:t>
            </a:r>
          </a:p>
        </p:txBody>
      </p:sp>
      <p:pic>
        <p:nvPicPr>
          <p:cNvPr id="4" name="Content Placeholder 4">
            <a:extLst>
              <a:ext uri="{FF2B5EF4-FFF2-40B4-BE49-F238E27FC236}">
                <a16:creationId xmlns:a16="http://schemas.microsoft.com/office/drawing/2014/main" id="{4010BCCA-A072-44C5-B585-A1F7D596CC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4604" y="1787611"/>
            <a:ext cx="3802792" cy="5070389"/>
          </a:xfrm>
        </p:spPr>
      </p:pic>
    </p:spTree>
    <p:extLst>
      <p:ext uri="{BB962C8B-B14F-4D97-AF65-F5344CB8AC3E}">
        <p14:creationId xmlns:p14="http://schemas.microsoft.com/office/powerpoint/2010/main" val="87953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960B-9123-4299-B036-74CE2A29EE03}"/>
              </a:ext>
            </a:extLst>
          </p:cNvPr>
          <p:cNvSpPr>
            <a:spLocks noGrp="1"/>
          </p:cNvSpPr>
          <p:nvPr>
            <p:ph type="title"/>
          </p:nvPr>
        </p:nvSpPr>
        <p:spPr/>
        <p:txBody>
          <a:bodyPr/>
          <a:lstStyle/>
          <a:p>
            <a:r>
              <a:rPr lang="en-US" dirty="0"/>
              <a:t>Body Builder</a:t>
            </a:r>
          </a:p>
        </p:txBody>
      </p:sp>
      <p:pic>
        <p:nvPicPr>
          <p:cNvPr id="4" name="Content Placeholder 4">
            <a:extLst>
              <a:ext uri="{FF2B5EF4-FFF2-40B4-BE49-F238E27FC236}">
                <a16:creationId xmlns:a16="http://schemas.microsoft.com/office/drawing/2014/main" id="{DAA22923-2F61-4471-86E2-746421D5CB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351" y="1797779"/>
            <a:ext cx="6099297" cy="5060221"/>
          </a:xfrm>
        </p:spPr>
      </p:pic>
    </p:spTree>
    <p:extLst>
      <p:ext uri="{BB962C8B-B14F-4D97-AF65-F5344CB8AC3E}">
        <p14:creationId xmlns:p14="http://schemas.microsoft.com/office/powerpoint/2010/main" val="350217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1483-7DBA-458D-A68C-6FF0F80D4F2D}"/>
              </a:ext>
            </a:extLst>
          </p:cNvPr>
          <p:cNvSpPr>
            <a:spLocks noGrp="1"/>
          </p:cNvSpPr>
          <p:nvPr>
            <p:ph type="title"/>
          </p:nvPr>
        </p:nvSpPr>
        <p:spPr/>
        <p:txBody>
          <a:bodyPr/>
          <a:lstStyle/>
          <a:p>
            <a:r>
              <a:rPr lang="en-US" dirty="0"/>
              <a:t>Waist-To-Hip Ratio</a:t>
            </a:r>
          </a:p>
        </p:txBody>
      </p:sp>
      <p:sp>
        <p:nvSpPr>
          <p:cNvPr id="3" name="Content Placeholder 2">
            <a:extLst>
              <a:ext uri="{FF2B5EF4-FFF2-40B4-BE49-F238E27FC236}">
                <a16:creationId xmlns:a16="http://schemas.microsoft.com/office/drawing/2014/main" id="{3B49E278-C149-420D-A466-3DDFA48EA7DE}"/>
              </a:ext>
            </a:extLst>
          </p:cNvPr>
          <p:cNvSpPr>
            <a:spLocks noGrp="1"/>
          </p:cNvSpPr>
          <p:nvPr>
            <p:ph idx="1"/>
          </p:nvPr>
        </p:nvSpPr>
        <p:spPr/>
        <p:txBody>
          <a:bodyPr/>
          <a:lstStyle/>
          <a:p>
            <a:pPr marL="0" indent="0">
              <a:buNone/>
            </a:pPr>
            <a:r>
              <a:rPr lang="en-US" b="0" i="0" dirty="0">
                <a:solidFill>
                  <a:srgbClr val="000000"/>
                </a:solidFill>
                <a:effectLst/>
                <a:latin typeface="Avenir Book" panose="02000503020000020003"/>
              </a:rPr>
              <a:t>What can be used instead of BMI to better assess cardiovascular risk? A few studies show that waist-to-hip ratio (WHR), at least in women, is a better marker for cardiovascular disease risk than BMI.</a:t>
            </a:r>
            <a:br>
              <a:rPr lang="en-US" dirty="0">
                <a:latin typeface="Avenir Book" panose="02000503020000020003"/>
              </a:rPr>
            </a:br>
            <a:endParaRPr lang="en-US" dirty="0">
              <a:latin typeface="Avenir Book" panose="02000503020000020003"/>
            </a:endParaRPr>
          </a:p>
        </p:txBody>
      </p:sp>
    </p:spTree>
    <p:extLst>
      <p:ext uri="{BB962C8B-B14F-4D97-AF65-F5344CB8AC3E}">
        <p14:creationId xmlns:p14="http://schemas.microsoft.com/office/powerpoint/2010/main" val="103884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63CD-CFDF-4E89-A019-574DEA55F16B}"/>
              </a:ext>
            </a:extLst>
          </p:cNvPr>
          <p:cNvSpPr>
            <a:spLocks noGrp="1"/>
          </p:cNvSpPr>
          <p:nvPr>
            <p:ph type="title"/>
          </p:nvPr>
        </p:nvSpPr>
        <p:spPr/>
        <p:txBody>
          <a:bodyPr/>
          <a:lstStyle/>
          <a:p>
            <a:r>
              <a:rPr lang="en-US" dirty="0"/>
              <a:t>Lipedema reduction surgery in the US</a:t>
            </a:r>
          </a:p>
        </p:txBody>
      </p:sp>
      <p:sp>
        <p:nvSpPr>
          <p:cNvPr id="3" name="Content Placeholder 2">
            <a:extLst>
              <a:ext uri="{FF2B5EF4-FFF2-40B4-BE49-F238E27FC236}">
                <a16:creationId xmlns:a16="http://schemas.microsoft.com/office/drawing/2014/main" id="{F39EADC3-1F55-4AE0-BFEF-E627F0E23781}"/>
              </a:ext>
            </a:extLst>
          </p:cNvPr>
          <p:cNvSpPr>
            <a:spLocks noGrp="1"/>
          </p:cNvSpPr>
          <p:nvPr>
            <p:ph idx="1"/>
          </p:nvPr>
        </p:nvSpPr>
        <p:spPr/>
        <p:txBody>
          <a:bodyPr>
            <a:normAutofit fontScale="85000" lnSpcReduction="20000"/>
          </a:bodyPr>
          <a:lstStyle/>
          <a:p>
            <a:pPr algn="l">
              <a:spcBef>
                <a:spcPts val="0"/>
              </a:spcBef>
              <a:spcAft>
                <a:spcPts val="0"/>
              </a:spcAft>
            </a:pPr>
            <a:r>
              <a:rPr lang="en-US" b="0" i="0" dirty="0">
                <a:solidFill>
                  <a:srgbClr val="222222"/>
                </a:solidFill>
                <a:effectLst/>
                <a:latin typeface="Avenir Book" panose="02000503020000020003"/>
              </a:rPr>
              <a:t>Quality of life improved in 84% and pain improved in 86% of patients. Ambulation improved most in lipedema Stage 3 (96%). Weight loss occurred in all stages by 3 months after surgery. Complications included growth of loose connective tissue within and outside treated areas, tissue fibrosis, anemia, blood clots, and lymphedema  </a:t>
            </a:r>
            <a:br>
              <a:rPr lang="en-US" b="0" i="0" dirty="0">
                <a:solidFill>
                  <a:srgbClr val="222222"/>
                </a:solidFill>
                <a:effectLst/>
                <a:latin typeface="Avenir Book" panose="02000503020000020003"/>
              </a:rPr>
            </a:br>
            <a:endParaRPr lang="en-US" b="0" i="0" dirty="0">
              <a:solidFill>
                <a:srgbClr val="222222"/>
              </a:solidFill>
              <a:effectLst/>
              <a:latin typeface="Avenir Book" panose="02000503020000020003"/>
            </a:endParaRPr>
          </a:p>
          <a:p>
            <a:pPr algn="l">
              <a:spcBef>
                <a:spcPts val="0"/>
              </a:spcBef>
              <a:spcAft>
                <a:spcPts val="0"/>
              </a:spcAft>
            </a:pPr>
            <a:r>
              <a:rPr lang="en-US" b="0" i="0" dirty="0">
                <a:solidFill>
                  <a:srgbClr val="333333"/>
                </a:solidFill>
                <a:effectLst/>
                <a:latin typeface="Avenir Book" panose="02000503020000020003"/>
              </a:rPr>
              <a:t>Lipedema reduction surgery is a standard method of improving the lives of patients with lipedema in Germany and is now being performed in the USA.</a:t>
            </a:r>
            <a:br>
              <a:rPr lang="en-US" b="0" i="0" dirty="0">
                <a:solidFill>
                  <a:srgbClr val="222222"/>
                </a:solidFill>
                <a:effectLst/>
                <a:latin typeface="Avenir Book" panose="02000503020000020003"/>
              </a:rPr>
            </a:br>
            <a:endParaRPr lang="en-US" b="0" i="0" dirty="0">
              <a:solidFill>
                <a:srgbClr val="222222"/>
              </a:solidFill>
              <a:effectLst/>
              <a:latin typeface="Avenir Book" panose="02000503020000020003"/>
            </a:endParaRPr>
          </a:p>
          <a:p>
            <a:pPr algn="l">
              <a:spcBef>
                <a:spcPts val="0"/>
              </a:spcBef>
              <a:spcAft>
                <a:spcPts val="0"/>
              </a:spcAft>
            </a:pPr>
            <a:r>
              <a:rPr lang="en-US" b="0" i="0" dirty="0">
                <a:solidFill>
                  <a:srgbClr val="333333"/>
                </a:solidFill>
                <a:effectLst/>
                <a:latin typeface="Avenir Book" panose="02000503020000020003"/>
              </a:rPr>
              <a:t>There are no data on the benefits of lipedema reduction surgery in the USA. This article presents self-reported data by women with lipedema who have undergone lipedema reduction surgery in the USA, with a focus on pain and quality of life that have been followed long-term in studies out of Germany.</a:t>
            </a:r>
            <a:r>
              <a:rPr lang="en-US" b="0" i="0" dirty="0">
                <a:solidFill>
                  <a:srgbClr val="222222"/>
                </a:solidFill>
                <a:effectLst/>
                <a:latin typeface="Avenir Book" panose="02000503020000020003"/>
              </a:rPr>
              <a:t> </a:t>
            </a:r>
          </a:p>
          <a:p>
            <a:pPr algn="l">
              <a:spcBef>
                <a:spcPts val="0"/>
              </a:spcBef>
              <a:spcAft>
                <a:spcPts val="0"/>
              </a:spcAft>
            </a:pPr>
            <a:endParaRPr lang="en-US" b="0" i="0" dirty="0">
              <a:solidFill>
                <a:srgbClr val="222222"/>
              </a:solidFill>
              <a:effectLst/>
              <a:latin typeface="Avenir Book" panose="02000503020000020003"/>
            </a:endParaRPr>
          </a:p>
          <a:p>
            <a:pPr algn="l">
              <a:spcBef>
                <a:spcPts val="0"/>
              </a:spcBef>
              <a:spcAft>
                <a:spcPts val="0"/>
              </a:spcAft>
            </a:pPr>
            <a:r>
              <a:rPr lang="en-US" b="0" i="0" dirty="0">
                <a:solidFill>
                  <a:srgbClr val="222222"/>
                </a:solidFill>
                <a:effectLst/>
                <a:latin typeface="Avenir Book" panose="02000503020000020003"/>
              </a:rPr>
              <a:t>Pant and dress size reduction is on average 3 and 2 sizes decreased</a:t>
            </a:r>
          </a:p>
          <a:p>
            <a:pPr marL="0" indent="0">
              <a:buNone/>
            </a:pPr>
            <a:endParaRPr lang="en-US" dirty="0"/>
          </a:p>
        </p:txBody>
      </p:sp>
    </p:spTree>
    <p:extLst>
      <p:ext uri="{BB962C8B-B14F-4D97-AF65-F5344CB8AC3E}">
        <p14:creationId xmlns:p14="http://schemas.microsoft.com/office/powerpoint/2010/main" val="68726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2FAF-D13C-457C-AD31-7C7677F42C02}"/>
              </a:ext>
            </a:extLst>
          </p:cNvPr>
          <p:cNvSpPr>
            <a:spLocks noGrp="1"/>
          </p:cNvSpPr>
          <p:nvPr>
            <p:ph type="title"/>
          </p:nvPr>
        </p:nvSpPr>
        <p:spPr/>
        <p:txBody>
          <a:bodyPr>
            <a:normAutofit fontScale="90000"/>
          </a:bodyPr>
          <a:lstStyle/>
          <a:p>
            <a:r>
              <a:rPr lang="en-US" sz="4400" dirty="0">
                <a:effectLst/>
              </a:rPr>
              <a:t>Positive and Negative of Lipedema Reduction surgery in US</a:t>
            </a:r>
            <a:endParaRPr lang="en-US" dirty="0"/>
          </a:p>
        </p:txBody>
      </p:sp>
      <p:graphicFrame>
        <p:nvGraphicFramePr>
          <p:cNvPr id="4" name="Content Placeholder 11">
            <a:extLst>
              <a:ext uri="{FF2B5EF4-FFF2-40B4-BE49-F238E27FC236}">
                <a16:creationId xmlns:a16="http://schemas.microsoft.com/office/drawing/2014/main" id="{8BBEAC40-EB24-47DF-AD35-BB1E815C0B43}"/>
              </a:ext>
            </a:extLst>
          </p:cNvPr>
          <p:cNvGraphicFramePr>
            <a:graphicFrameLocks noGrp="1"/>
          </p:cNvGraphicFramePr>
          <p:nvPr>
            <p:ph idx="1"/>
            <p:extLst>
              <p:ext uri="{D42A27DB-BD31-4B8C-83A1-F6EECF244321}">
                <p14:modId xmlns:p14="http://schemas.microsoft.com/office/powerpoint/2010/main" val="3579430134"/>
              </p:ext>
            </p:extLst>
          </p:nvPr>
        </p:nvGraphicFramePr>
        <p:xfrm>
          <a:off x="930876" y="1797781"/>
          <a:ext cx="10422924" cy="5557460"/>
        </p:xfrm>
        <a:graphic>
          <a:graphicData uri="http://schemas.openxmlformats.org/drawingml/2006/table">
            <a:tbl>
              <a:tblPr firstRow="1" firstCol="1" bandRow="1"/>
              <a:tblGrid>
                <a:gridCol w="5211462">
                  <a:extLst>
                    <a:ext uri="{9D8B030D-6E8A-4147-A177-3AD203B41FA5}">
                      <a16:colId xmlns:a16="http://schemas.microsoft.com/office/drawing/2014/main" val="79731343"/>
                    </a:ext>
                  </a:extLst>
                </a:gridCol>
                <a:gridCol w="5211462">
                  <a:extLst>
                    <a:ext uri="{9D8B030D-6E8A-4147-A177-3AD203B41FA5}">
                      <a16:colId xmlns:a16="http://schemas.microsoft.com/office/drawing/2014/main" val="2316790607"/>
                    </a:ext>
                  </a:extLst>
                </a:gridCol>
              </a:tblGrid>
              <a:tr h="350181">
                <a:tc gridSpan="2">
                  <a:txBody>
                    <a:bodyPr/>
                    <a:lstStyle/>
                    <a:p>
                      <a:pPr marL="0" marR="0" algn="ctr">
                        <a:lnSpc>
                          <a:spcPct val="107000"/>
                        </a:lnSpc>
                        <a:spcBef>
                          <a:spcPts val="0"/>
                        </a:spcBef>
                        <a:spcAft>
                          <a:spcPts val="0"/>
                        </a:spcAft>
                      </a:pPr>
                      <a:r>
                        <a:rPr lang="en-US" sz="2400" b="1" dirty="0">
                          <a:solidFill>
                            <a:srgbClr val="000000"/>
                          </a:solidFill>
                          <a:effectLst/>
                          <a:latin typeface="Avenir Book" panose="02000503020000020003"/>
                          <a:ea typeface="Times New Roman" panose="02020603050405020304" pitchFamily="18" charset="0"/>
                          <a:cs typeface="Times New Roman" panose="02020603050405020304" pitchFamily="18" charset="0"/>
                        </a:rPr>
                        <a:t>Outcomes</a:t>
                      </a:r>
                      <a:endParaRPr lang="en-US" sz="20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EFEFEF"/>
                    </a:solidFill>
                  </a:tcPr>
                </a:tc>
                <a:tc hMerge="1">
                  <a:txBody>
                    <a:bodyPr/>
                    <a:lstStyle/>
                    <a:p>
                      <a:endParaRPr lang="en-US"/>
                    </a:p>
                  </a:txBody>
                  <a:tcPr/>
                </a:tc>
                <a:extLst>
                  <a:ext uri="{0D108BD9-81ED-4DB2-BD59-A6C34878D82A}">
                    <a16:rowId xmlns:a16="http://schemas.microsoft.com/office/drawing/2014/main" val="1548226944"/>
                  </a:ext>
                </a:extLst>
              </a:tr>
              <a:tr h="350181">
                <a:tc>
                  <a:txBody>
                    <a:bodyPr/>
                    <a:lstStyle/>
                    <a:p>
                      <a:pPr marL="0" marR="0" algn="ctr">
                        <a:lnSpc>
                          <a:spcPct val="107000"/>
                        </a:lnSpc>
                        <a:spcBef>
                          <a:spcPts val="0"/>
                        </a:spcBef>
                        <a:spcAft>
                          <a:spcPts val="0"/>
                        </a:spcAft>
                      </a:pPr>
                      <a:r>
                        <a:rPr lang="en-US" sz="2400" b="1" dirty="0">
                          <a:solidFill>
                            <a:srgbClr val="000000"/>
                          </a:solidFill>
                          <a:effectLst/>
                          <a:latin typeface="Avenir Book" panose="02000503020000020003"/>
                          <a:ea typeface="Times New Roman" panose="02020603050405020304" pitchFamily="18" charset="0"/>
                          <a:cs typeface="Times New Roman" panose="02020603050405020304" pitchFamily="18" charset="0"/>
                        </a:rPr>
                        <a:t>Positive</a:t>
                      </a:r>
                      <a:endParaRPr lang="en-US" sz="20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EFEFEF"/>
                    </a:solidFill>
                  </a:tcPr>
                </a:tc>
                <a:tc>
                  <a:txBody>
                    <a:bodyPr/>
                    <a:lstStyle/>
                    <a:p>
                      <a:pPr marL="0" marR="0" algn="ctr">
                        <a:lnSpc>
                          <a:spcPct val="107000"/>
                        </a:lnSpc>
                        <a:spcBef>
                          <a:spcPts val="0"/>
                        </a:spcBef>
                        <a:spcAft>
                          <a:spcPts val="0"/>
                        </a:spcAft>
                      </a:pPr>
                      <a:r>
                        <a:rPr lang="en-US" sz="2400" b="1" dirty="0">
                          <a:solidFill>
                            <a:srgbClr val="000000"/>
                          </a:solidFill>
                          <a:effectLst/>
                          <a:latin typeface="Avenir Book" panose="02000503020000020003"/>
                          <a:ea typeface="Times New Roman" panose="02020603050405020304" pitchFamily="18" charset="0"/>
                          <a:cs typeface="Times New Roman" panose="02020603050405020304" pitchFamily="18" charset="0"/>
                        </a:rPr>
                        <a:t>Negative</a:t>
                      </a:r>
                      <a:endParaRPr lang="en-US" sz="20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EFEFEF"/>
                    </a:solidFill>
                  </a:tcPr>
                </a:tc>
                <a:extLst>
                  <a:ext uri="{0D108BD9-81ED-4DB2-BD59-A6C34878D82A}">
                    <a16:rowId xmlns:a16="http://schemas.microsoft.com/office/drawing/2014/main" val="3608744635"/>
                  </a:ext>
                </a:extLst>
              </a:tr>
              <a:tr h="789804">
                <a:tc>
                  <a:txBody>
                    <a:bodyPr/>
                    <a:lstStyle/>
                    <a:p>
                      <a:pPr marL="0" marR="0">
                        <a:lnSpc>
                          <a:spcPct val="107000"/>
                        </a:lnSpc>
                        <a:spcBef>
                          <a:spcPts val="0"/>
                        </a:spcBef>
                        <a:spcAft>
                          <a:spcPts val="0"/>
                        </a:spcAft>
                      </a:pPr>
                      <a:endParaRPr lang="en-US" sz="1800" dirty="0">
                        <a:effectLst/>
                        <a:latin typeface="Avenir Book" panose="02000503020000020003"/>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Book" panose="02000503020000020003"/>
                          <a:ea typeface="Times New Roman" panose="02020603050405020304" pitchFamily="18" charset="0"/>
                          <a:cs typeface="Times New Roman" panose="02020603050405020304" pitchFamily="18" charset="0"/>
                        </a:rPr>
                        <a:t>Improvement in energy level or fatigue</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marL="0" marR="0">
                        <a:lnSpc>
                          <a:spcPct val="107000"/>
                        </a:lnSpc>
                        <a:spcBef>
                          <a:spcPts val="0"/>
                        </a:spcBef>
                        <a:spcAft>
                          <a:spcPts val="0"/>
                        </a:spcAft>
                      </a:pPr>
                      <a:endParaRPr lang="en-US" sz="1800" dirty="0">
                        <a:effectLst/>
                        <a:latin typeface="Avenir Book" panose="02000503020000020003"/>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Book" panose="02000503020000020003"/>
                          <a:ea typeface="Times New Roman" panose="02020603050405020304" pitchFamily="18" charset="0"/>
                          <a:cs typeface="Times New Roman" panose="02020603050405020304" pitchFamily="18" charset="0"/>
                        </a:rPr>
                        <a:t>Fat returning or increasing after treatment, including lipomas in treated and untreated areas</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3717810739"/>
                  </a:ext>
                </a:extLst>
              </a:tr>
              <a:tr h="528327">
                <a:tc>
                  <a:txBody>
                    <a:bodyPr/>
                    <a:lstStyle/>
                    <a:p>
                      <a:pPr marL="0" marR="0">
                        <a:lnSpc>
                          <a:spcPct val="107000"/>
                        </a:lnSpc>
                        <a:spcBef>
                          <a:spcPts val="0"/>
                        </a:spcBef>
                        <a:spcAft>
                          <a:spcPts val="0"/>
                        </a:spcAft>
                      </a:pPr>
                      <a:endParaRPr lang="en-US" sz="1800" dirty="0">
                        <a:effectLst/>
                        <a:latin typeface="Avenir Book" panose="02000503020000020003"/>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Book" panose="02000503020000020003"/>
                          <a:ea typeface="Times New Roman" panose="02020603050405020304" pitchFamily="18" charset="0"/>
                          <a:cs typeface="Times New Roman" panose="02020603050405020304" pitchFamily="18" charset="0"/>
                        </a:rPr>
                        <a:t>Improvement in joint/arthritic pain</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marL="0" marR="0">
                        <a:lnSpc>
                          <a:spcPct val="107000"/>
                        </a:lnSpc>
                        <a:spcBef>
                          <a:spcPts val="0"/>
                        </a:spcBef>
                        <a:spcAft>
                          <a:spcPts val="0"/>
                        </a:spcAft>
                      </a:pPr>
                      <a:endParaRPr lang="en-US" sz="1800" dirty="0">
                        <a:effectLst/>
                        <a:latin typeface="Avenir Book" panose="02000503020000020003"/>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Book" panose="02000503020000020003"/>
                          <a:ea typeface="Times New Roman" panose="02020603050405020304" pitchFamily="18" charset="0"/>
                          <a:cs typeface="Times New Roman" panose="02020603050405020304" pitchFamily="18" charset="0"/>
                        </a:rPr>
                        <a:t>Fibrosis</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245943792"/>
                  </a:ext>
                </a:extLst>
              </a:tr>
              <a:tr h="528327">
                <a:tc>
                  <a:txBody>
                    <a:bodyPr/>
                    <a:lstStyle/>
                    <a:p>
                      <a:pPr marL="0" marR="0">
                        <a:lnSpc>
                          <a:spcPct val="107000"/>
                        </a:lnSpc>
                        <a:spcBef>
                          <a:spcPts val="0"/>
                        </a:spcBef>
                        <a:spcAft>
                          <a:spcPts val="0"/>
                        </a:spcAft>
                      </a:pPr>
                      <a:endParaRPr lang="en-US" sz="1800" dirty="0">
                        <a:effectLst/>
                        <a:latin typeface="Avenir Book" panose="02000503020000020003"/>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Book" panose="02000503020000020003"/>
                          <a:ea typeface="Times New Roman" panose="02020603050405020304" pitchFamily="18" charset="0"/>
                          <a:cs typeface="Times New Roman" panose="02020603050405020304" pitchFamily="18" charset="0"/>
                        </a:rPr>
                        <a:t>Improved mobility</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marL="0" marR="0">
                        <a:lnSpc>
                          <a:spcPct val="107000"/>
                        </a:lnSpc>
                        <a:spcBef>
                          <a:spcPts val="0"/>
                        </a:spcBef>
                        <a:spcAft>
                          <a:spcPts val="0"/>
                        </a:spcAft>
                      </a:pPr>
                      <a:endParaRPr lang="en-US" sz="1800" dirty="0">
                        <a:effectLst/>
                        <a:latin typeface="Avenir Book" panose="02000503020000020003"/>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Book" panose="02000503020000020003"/>
                          <a:ea typeface="Times New Roman" panose="02020603050405020304" pitchFamily="18" charset="0"/>
                          <a:cs typeface="Times New Roman" panose="02020603050405020304" pitchFamily="18" charset="0"/>
                        </a:rPr>
                        <a:t>Asymmetrical body proportions</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830597328"/>
                  </a:ext>
                </a:extLst>
              </a:tr>
              <a:tr h="528327">
                <a:tc>
                  <a:txBody>
                    <a:bodyPr/>
                    <a:lstStyle/>
                    <a:p>
                      <a:pPr marL="0" marR="0">
                        <a:lnSpc>
                          <a:spcPct val="107000"/>
                        </a:lnSpc>
                        <a:spcBef>
                          <a:spcPts val="0"/>
                        </a:spcBef>
                        <a:spcAft>
                          <a:spcPts val="0"/>
                        </a:spcAft>
                      </a:pPr>
                      <a:endParaRPr lang="en-US" sz="1800" dirty="0">
                        <a:effectLst/>
                        <a:latin typeface="Avenir Book" panose="02000503020000020003"/>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Book" panose="02000503020000020003"/>
                          <a:ea typeface="Times New Roman" panose="02020603050405020304" pitchFamily="18" charset="0"/>
                          <a:cs typeface="Times New Roman" panose="02020603050405020304" pitchFamily="18" charset="0"/>
                        </a:rPr>
                        <a:t>Decreased pain levels</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marL="0" marR="0">
                        <a:lnSpc>
                          <a:spcPct val="107000"/>
                        </a:lnSpc>
                        <a:spcBef>
                          <a:spcPts val="0"/>
                        </a:spcBef>
                        <a:spcAft>
                          <a:spcPts val="0"/>
                        </a:spcAft>
                      </a:pPr>
                      <a:endParaRPr lang="en-US" sz="1800" dirty="0">
                        <a:effectLst/>
                        <a:latin typeface="Avenir Book" panose="02000503020000020003"/>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Book" panose="02000503020000020003"/>
                          <a:ea typeface="Times New Roman" panose="02020603050405020304" pitchFamily="18" charset="0"/>
                          <a:cs typeface="Times New Roman" panose="02020603050405020304" pitchFamily="18" charset="0"/>
                        </a:rPr>
                        <a:t>Numbness in treated area</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504475296"/>
                  </a:ext>
                </a:extLst>
              </a:tr>
              <a:tr h="1886963">
                <a:tc>
                  <a:txBody>
                    <a:bodyPr/>
                    <a:lstStyle/>
                    <a:p>
                      <a:pPr marL="0" marR="0">
                        <a:lnSpc>
                          <a:spcPct val="107000"/>
                        </a:lnSpc>
                        <a:spcBef>
                          <a:spcPts val="0"/>
                        </a:spcBef>
                        <a:spcAft>
                          <a:spcPts val="1200"/>
                        </a:spcAft>
                      </a:pPr>
                      <a:br>
                        <a:rPr lang="en-US" sz="1800" dirty="0">
                          <a:effectLst/>
                          <a:latin typeface="Avenir Book" panose="02000503020000020003"/>
                          <a:ea typeface="Times New Roman" panose="02020603050405020304" pitchFamily="18" charset="0"/>
                          <a:cs typeface="Times New Roman" panose="02020603050405020304" pitchFamily="18" charset="0"/>
                        </a:rPr>
                      </a:br>
                      <a:r>
                        <a:rPr lang="en-US" sz="1800" dirty="0">
                          <a:effectLst/>
                          <a:latin typeface="Avenir Book" panose="02000503020000020003"/>
                          <a:ea typeface="Times New Roman" panose="02020603050405020304" pitchFamily="18" charset="0"/>
                          <a:cs typeface="Times New Roman" panose="02020603050405020304" pitchFamily="18" charset="0"/>
                        </a:rPr>
                        <a:t>Improved self-esteem and body image</a:t>
                      </a:r>
                      <a:br>
                        <a:rPr lang="en-US" sz="1800" dirty="0">
                          <a:effectLst/>
                          <a:latin typeface="Avenir Book" panose="02000503020000020003"/>
                          <a:ea typeface="Times New Roman" panose="02020603050405020304" pitchFamily="18" charset="0"/>
                          <a:cs typeface="Times New Roman" panose="02020603050405020304" pitchFamily="18" charset="0"/>
                        </a:rPr>
                      </a:br>
                      <a:br>
                        <a:rPr lang="en-US" sz="1800" dirty="0">
                          <a:effectLst/>
                          <a:latin typeface="Avenir Book" panose="02000503020000020003"/>
                          <a:ea typeface="Times New Roman" panose="02020603050405020304" pitchFamily="18" charset="0"/>
                          <a:cs typeface="Times New Roman" panose="02020603050405020304" pitchFamily="18" charset="0"/>
                        </a:rPr>
                      </a:br>
                      <a:br>
                        <a:rPr lang="en-US" sz="1800" dirty="0">
                          <a:effectLst/>
                          <a:latin typeface="Avenir Book" panose="02000503020000020003"/>
                          <a:ea typeface="Times New Roman" panose="02020603050405020304" pitchFamily="18" charset="0"/>
                          <a:cs typeface="Times New Roman" panose="02020603050405020304" pitchFamily="18" charset="0"/>
                        </a:rPr>
                      </a:br>
                      <a:br>
                        <a:rPr lang="en-US" sz="1800" dirty="0">
                          <a:effectLst/>
                          <a:latin typeface="Avenir Book" panose="02000503020000020003"/>
                          <a:ea typeface="Times New Roman" panose="02020603050405020304" pitchFamily="18" charset="0"/>
                          <a:cs typeface="Times New Roman" panose="02020603050405020304" pitchFamily="18" charset="0"/>
                        </a:rPr>
                      </a:br>
                      <a:endParaRPr lang="en-US" sz="1600" dirty="0">
                        <a:effectLst/>
                        <a:latin typeface="Avenir Book" panose="02000503020000020003"/>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rgbClr val="2B2B2B"/>
                          </a:solidFill>
                          <a:effectLst/>
                          <a:latin typeface="Avenir Book" panose="02000503020000020003"/>
                          <a:ea typeface="Times New Roman" panose="02020603050405020304" pitchFamily="18" charset="0"/>
                          <a:cs typeface="Times New Roman" panose="02020603050405020304" pitchFamily="18" charset="0"/>
                        </a:rPr>
                        <a:t> </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marL="0" marR="0">
                        <a:lnSpc>
                          <a:spcPct val="107000"/>
                        </a:lnSpc>
                        <a:spcBef>
                          <a:spcPts val="0"/>
                        </a:spcBef>
                        <a:spcAft>
                          <a:spcPts val="0"/>
                        </a:spcAft>
                      </a:pPr>
                      <a:endParaRPr lang="en-US" sz="1800" dirty="0">
                        <a:effectLst/>
                        <a:latin typeface="Avenir Book" panose="02000503020000020003"/>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Avenir Book" panose="02000503020000020003"/>
                          <a:ea typeface="Times New Roman" panose="02020603050405020304" pitchFamily="18" charset="0"/>
                          <a:cs typeface="Times New Roman" panose="02020603050405020304" pitchFamily="18" charset="0"/>
                        </a:rPr>
                        <a:t>Recovery interfered with daily life longer than expected</a:t>
                      </a:r>
                      <a:endParaRPr lang="en-US" sz="1600" dirty="0">
                        <a:effectLst/>
                        <a:latin typeface="Avenir Book" panose="02000503020000020003"/>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477831251"/>
                  </a:ext>
                </a:extLst>
              </a:tr>
            </a:tbl>
          </a:graphicData>
        </a:graphic>
      </p:graphicFrame>
    </p:spTree>
    <p:extLst>
      <p:ext uri="{BB962C8B-B14F-4D97-AF65-F5344CB8AC3E}">
        <p14:creationId xmlns:p14="http://schemas.microsoft.com/office/powerpoint/2010/main" val="385713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B25760C-C62A-44A0-BCE9-A8A880997F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8882" y="-26120"/>
            <a:ext cx="4843216" cy="6884120"/>
          </a:xfrm>
        </p:spPr>
      </p:pic>
    </p:spTree>
    <p:extLst>
      <p:ext uri="{BB962C8B-B14F-4D97-AF65-F5344CB8AC3E}">
        <p14:creationId xmlns:p14="http://schemas.microsoft.com/office/powerpoint/2010/main" val="382810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C5C5-3B8C-4512-A0DA-0D9C31CBEAD3}"/>
              </a:ext>
            </a:extLst>
          </p:cNvPr>
          <p:cNvSpPr>
            <a:spLocks noGrp="1"/>
          </p:cNvSpPr>
          <p:nvPr>
            <p:ph type="title"/>
          </p:nvPr>
        </p:nvSpPr>
        <p:spPr/>
        <p:txBody>
          <a:bodyPr/>
          <a:lstStyle/>
          <a:p>
            <a:r>
              <a:rPr lang="en-US" dirty="0"/>
              <a:t>Lipedema and Malnutrition</a:t>
            </a:r>
          </a:p>
        </p:txBody>
      </p:sp>
      <p:pic>
        <p:nvPicPr>
          <p:cNvPr id="4" name="Content Placeholder 4">
            <a:extLst>
              <a:ext uri="{FF2B5EF4-FFF2-40B4-BE49-F238E27FC236}">
                <a16:creationId xmlns:a16="http://schemas.microsoft.com/office/drawing/2014/main" id="{68D317CA-F2C1-48C9-BAD0-459FD74ACB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7013" y="1794035"/>
            <a:ext cx="3797973" cy="5063965"/>
          </a:xfrm>
        </p:spPr>
      </p:pic>
    </p:spTree>
    <p:extLst>
      <p:ext uri="{BB962C8B-B14F-4D97-AF65-F5344CB8AC3E}">
        <p14:creationId xmlns:p14="http://schemas.microsoft.com/office/powerpoint/2010/main" val="100091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E9D9-073D-435E-8827-AA3D5850139B}"/>
              </a:ext>
            </a:extLst>
          </p:cNvPr>
          <p:cNvSpPr>
            <a:spLocks noGrp="1"/>
          </p:cNvSpPr>
          <p:nvPr>
            <p:ph type="title"/>
          </p:nvPr>
        </p:nvSpPr>
        <p:spPr/>
        <p:txBody>
          <a:bodyPr/>
          <a:lstStyle/>
          <a:p>
            <a:r>
              <a:rPr lang="en-US" dirty="0"/>
              <a:t>Lipedema and Malnutrition</a:t>
            </a:r>
          </a:p>
        </p:txBody>
      </p:sp>
      <p:sp>
        <p:nvSpPr>
          <p:cNvPr id="3" name="Content Placeholder 2">
            <a:extLst>
              <a:ext uri="{FF2B5EF4-FFF2-40B4-BE49-F238E27FC236}">
                <a16:creationId xmlns:a16="http://schemas.microsoft.com/office/drawing/2014/main" id="{5451D821-6D8E-495D-91FD-C673B3256D71}"/>
              </a:ext>
            </a:extLst>
          </p:cNvPr>
          <p:cNvSpPr>
            <a:spLocks noGrp="1"/>
          </p:cNvSpPr>
          <p:nvPr>
            <p:ph idx="1"/>
          </p:nvPr>
        </p:nvSpPr>
        <p:spPr/>
        <p:txBody>
          <a:bodyPr/>
          <a:lstStyle/>
          <a:p>
            <a:r>
              <a:rPr lang="en-US" dirty="0">
                <a:latin typeface="Avenir Book" panose="02000503020000020003"/>
              </a:rPr>
              <a:t>A 41-year-old woman noticed increased fat in her legs since age 12 max weight of 165 kg, a Roux-En-Y gastric bypass.</a:t>
            </a:r>
          </a:p>
          <a:p>
            <a:r>
              <a:rPr lang="en-US" dirty="0">
                <a:latin typeface="Avenir Book" panose="02000503020000020003"/>
              </a:rPr>
              <a:t>Over 12 months, she lost 74.8 kg. Her trunk significantly reduced in weight, but her legs did not. She was instructed to lose additional weight.  </a:t>
            </a:r>
          </a:p>
          <a:p>
            <a:r>
              <a:rPr lang="en-US" dirty="0">
                <a:latin typeface="Avenir Book" panose="02000503020000020003"/>
              </a:rPr>
              <a:t>15 years later, S/P HSX, weak and diffuse swelling -Alb (2.0 g/dL),</a:t>
            </a:r>
          </a:p>
          <a:p>
            <a:r>
              <a:rPr lang="en-US" dirty="0">
                <a:latin typeface="Avenir Book" panose="02000503020000020003"/>
              </a:rPr>
              <a:t>Dx protein and calorie malnutrition with gut edema requiring TPN</a:t>
            </a:r>
          </a:p>
          <a:p>
            <a:pPr marL="0" indent="0">
              <a:buNone/>
            </a:pPr>
            <a:r>
              <a:rPr lang="en-US" dirty="0">
                <a:latin typeface="Avenir Book" panose="02000503020000020003"/>
              </a:rPr>
              <a:t>   subsequent Dx lipedema.</a:t>
            </a:r>
          </a:p>
        </p:txBody>
      </p:sp>
    </p:spTree>
    <p:extLst>
      <p:ext uri="{BB962C8B-B14F-4D97-AF65-F5344CB8AC3E}">
        <p14:creationId xmlns:p14="http://schemas.microsoft.com/office/powerpoint/2010/main" val="369572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3B65-A691-4CC8-BD62-287B5D39A48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CEBCCF3-7AF2-4310-9B99-D3F438B659E0}"/>
              </a:ext>
            </a:extLst>
          </p:cNvPr>
          <p:cNvSpPr>
            <a:spLocks noGrp="1"/>
          </p:cNvSpPr>
          <p:nvPr>
            <p:ph idx="1"/>
          </p:nvPr>
        </p:nvSpPr>
        <p:spPr/>
        <p:txBody>
          <a:bodyPr/>
          <a:lstStyle/>
          <a:p>
            <a:pPr marL="0" indent="0">
              <a:buNone/>
            </a:pPr>
            <a:r>
              <a:rPr lang="en-US" sz="2800" b="0" i="0" dirty="0">
                <a:solidFill>
                  <a:srgbClr val="000000"/>
                </a:solidFill>
                <a:effectLst/>
                <a:latin typeface="Avenir Book" panose="02000503020000020003"/>
              </a:rPr>
              <a:t>This report demonstrates that early and correct diagnosis of lipedema is important, as women who believe the condition is due to obesity may suffer the consequences of calorie or protein-calorie deficiency in an attempt to lose weight.</a:t>
            </a:r>
            <a:endParaRPr lang="en-US" sz="2800" dirty="0">
              <a:latin typeface="Avenir Book" panose="02000503020000020003"/>
            </a:endParaRPr>
          </a:p>
          <a:p>
            <a:endParaRPr lang="en-US" dirty="0"/>
          </a:p>
        </p:txBody>
      </p:sp>
    </p:spTree>
    <p:extLst>
      <p:ext uri="{BB962C8B-B14F-4D97-AF65-F5344CB8AC3E}">
        <p14:creationId xmlns:p14="http://schemas.microsoft.com/office/powerpoint/2010/main" val="46579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EA743F-C91C-4E59-882C-6E11F72F1B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5829" y="0"/>
            <a:ext cx="4841640" cy="6841278"/>
          </a:xfrm>
        </p:spPr>
      </p:pic>
    </p:spTree>
    <p:extLst>
      <p:ext uri="{BB962C8B-B14F-4D97-AF65-F5344CB8AC3E}">
        <p14:creationId xmlns:p14="http://schemas.microsoft.com/office/powerpoint/2010/main" val="134254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4ACB-46ED-4D05-81CC-746DC984603D}"/>
              </a:ext>
            </a:extLst>
          </p:cNvPr>
          <p:cNvSpPr>
            <a:spLocks noGrp="1"/>
          </p:cNvSpPr>
          <p:nvPr>
            <p:ph type="title"/>
          </p:nvPr>
        </p:nvSpPr>
        <p:spPr/>
        <p:txBody>
          <a:bodyPr/>
          <a:lstStyle/>
          <a:p>
            <a:r>
              <a:rPr lang="en-US" dirty="0"/>
              <a:t>Lipedema and Anorexia </a:t>
            </a:r>
          </a:p>
        </p:txBody>
      </p:sp>
      <p:pic>
        <p:nvPicPr>
          <p:cNvPr id="4" name="Content Placeholder 4">
            <a:extLst>
              <a:ext uri="{FF2B5EF4-FFF2-40B4-BE49-F238E27FC236}">
                <a16:creationId xmlns:a16="http://schemas.microsoft.com/office/drawing/2014/main" id="{5D3B2F8D-A6D3-4B51-BE7F-61584B7D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48" t="10581" r="37932" b="27033"/>
          <a:stretch/>
        </p:blipFill>
        <p:spPr>
          <a:xfrm>
            <a:off x="1962847" y="1920975"/>
            <a:ext cx="8079077" cy="4853002"/>
          </a:xfrm>
        </p:spPr>
      </p:pic>
    </p:spTree>
    <p:extLst>
      <p:ext uri="{BB962C8B-B14F-4D97-AF65-F5344CB8AC3E}">
        <p14:creationId xmlns:p14="http://schemas.microsoft.com/office/powerpoint/2010/main" val="1325136786"/>
      </p:ext>
    </p:extLst>
  </p:cSld>
  <p:clrMapOvr>
    <a:masterClrMapping/>
  </p:clrMapOvr>
</p:sld>
</file>

<file path=ppt/theme/theme1.xml><?xml version="1.0" encoding="utf-8"?>
<a:theme xmlns:a="http://schemas.openxmlformats.org/drawingml/2006/main" name="Office Theme">
  <a:themeElements>
    <a:clrScheme name="AVLS">
      <a:dk1>
        <a:srgbClr val="000000"/>
      </a:dk1>
      <a:lt1>
        <a:srgbClr val="FFFFFF"/>
      </a:lt1>
      <a:dk2>
        <a:srgbClr val="454545"/>
      </a:dk2>
      <a:lt2>
        <a:srgbClr val="DFDBD5"/>
      </a:lt2>
      <a:accent1>
        <a:srgbClr val="00416D"/>
      </a:accent1>
      <a:accent2>
        <a:srgbClr val="7FBC41"/>
      </a:accent2>
      <a:accent3>
        <a:srgbClr val="C12033"/>
      </a:accent3>
      <a:accent4>
        <a:srgbClr val="7FBC41"/>
      </a:accent4>
      <a:accent5>
        <a:srgbClr val="00416D"/>
      </a:accent5>
      <a:accent6>
        <a:srgbClr val="C12033"/>
      </a:accent6>
      <a:hlink>
        <a:srgbClr val="C12033"/>
      </a:hlink>
      <a:folHlink>
        <a:srgbClr val="C120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D78CDCC-645A-F640-B9D5-CE82A6B563DD}" vid="{09A2B7F8-FD00-7F4E-B25E-F4A380E06E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VLS">
    <a:dk1>
      <a:srgbClr val="000000"/>
    </a:dk1>
    <a:lt1>
      <a:srgbClr val="FFFFFF"/>
    </a:lt1>
    <a:dk2>
      <a:srgbClr val="454545"/>
    </a:dk2>
    <a:lt2>
      <a:srgbClr val="DFDBD5"/>
    </a:lt2>
    <a:accent1>
      <a:srgbClr val="00416D"/>
    </a:accent1>
    <a:accent2>
      <a:srgbClr val="7FBC41"/>
    </a:accent2>
    <a:accent3>
      <a:srgbClr val="C12033"/>
    </a:accent3>
    <a:accent4>
      <a:srgbClr val="7FBC41"/>
    </a:accent4>
    <a:accent5>
      <a:srgbClr val="00416D"/>
    </a:accent5>
    <a:accent6>
      <a:srgbClr val="C12033"/>
    </a:accent6>
    <a:hlink>
      <a:srgbClr val="C12033"/>
    </a:hlink>
    <a:folHlink>
      <a:srgbClr val="C12033"/>
    </a:folHlink>
  </a:clrScheme>
</a:themeOverride>
</file>

<file path=docProps/app.xml><?xml version="1.0" encoding="utf-8"?>
<Properties xmlns="http://schemas.openxmlformats.org/officeDocument/2006/extended-properties" xmlns:vt="http://schemas.openxmlformats.org/officeDocument/2006/docPropsVTypes">
  <Template/>
  <TotalTime>1511</TotalTime>
  <Words>833</Words>
  <Application>Microsoft Office PowerPoint</Application>
  <PresentationFormat>Widescreen</PresentationFormat>
  <Paragraphs>65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Book</vt:lpstr>
      <vt:lpstr>Avenir Heavy</vt:lpstr>
      <vt:lpstr>Avenir Medium</vt:lpstr>
      <vt:lpstr>Calibri</vt:lpstr>
      <vt:lpstr>Office Theme</vt:lpstr>
      <vt:lpstr>Lipedema 2021 Reports of interest and BMI</vt:lpstr>
      <vt:lpstr>Lipedema reduction surgery in the US</vt:lpstr>
      <vt:lpstr>Positive and Negative of Lipedema Reduction surgery in US</vt:lpstr>
      <vt:lpstr>PowerPoint Presentation</vt:lpstr>
      <vt:lpstr>Lipedema and Malnutrition</vt:lpstr>
      <vt:lpstr>Lipedema and Malnutrition</vt:lpstr>
      <vt:lpstr>Conclusions</vt:lpstr>
      <vt:lpstr>PowerPoint Presentation</vt:lpstr>
      <vt:lpstr>Lipedema and Anorexia </vt:lpstr>
      <vt:lpstr>Lipedema and Anorexia</vt:lpstr>
      <vt:lpstr>Conclusions</vt:lpstr>
      <vt:lpstr>Lipedema and BMI</vt:lpstr>
      <vt:lpstr>Stage 1 has BMI usually around 25; Stage 2 has BMI often in 35; Stage 3 often has BMI greater than 40 </vt:lpstr>
      <vt:lpstr>What Is BMI and Why Is It an Inaccurate and Potentially Misleading Description of Lipedema and Other Diseases?</vt:lpstr>
      <vt:lpstr>Body Mass Index (BMI)</vt:lpstr>
      <vt:lpstr>Obesity</vt:lpstr>
      <vt:lpstr>Classic Lipedema</vt:lpstr>
      <vt:lpstr>Body Builder</vt:lpstr>
      <vt:lpstr>Waist-To-Hip Ratio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Babula</dc:creator>
  <cp:lastModifiedBy>Catherine Karwick</cp:lastModifiedBy>
  <cp:revision>6</cp:revision>
  <dcterms:created xsi:type="dcterms:W3CDTF">2021-08-13T15:12:11Z</dcterms:created>
  <dcterms:modified xsi:type="dcterms:W3CDTF">2021-11-11T21:57:49Z</dcterms:modified>
</cp:coreProperties>
</file>