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3" r:id="rId5"/>
    <p:sldId id="260" r:id="rId6"/>
    <p:sldId id="259" r:id="rId7"/>
    <p:sldId id="264" r:id="rId8"/>
    <p:sldId id="265" r:id="rId9"/>
    <p:sldId id="261" r:id="rId10"/>
    <p:sldId id="266"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58" d="100"/>
          <a:sy n="58" d="100"/>
        </p:scale>
        <p:origin x="921"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38D4-BBC8-40F3-8B4C-721D19EFA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557FF8-3718-4FD8-8787-2FD69D491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8185E8-161A-4912-9621-79DD329D6EC3}"/>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5" name="Footer Placeholder 4">
            <a:extLst>
              <a:ext uri="{FF2B5EF4-FFF2-40B4-BE49-F238E27FC236}">
                <a16:creationId xmlns:a16="http://schemas.microsoft.com/office/drawing/2014/main" id="{90251AFC-C94B-45A3-9373-555D20505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D642F-93F9-450B-BBAD-BC8AE2DCEA73}"/>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59200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60B3-4E62-4F99-9DD8-E95C4FB4B0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628EEF-54B3-462D-A428-E853263326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D9FDA-5E78-416E-B8A2-987B829679E8}"/>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5" name="Footer Placeholder 4">
            <a:extLst>
              <a:ext uri="{FF2B5EF4-FFF2-40B4-BE49-F238E27FC236}">
                <a16:creationId xmlns:a16="http://schemas.microsoft.com/office/drawing/2014/main" id="{547B5106-5B80-48CC-A31E-F0A7271A1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1C957-A457-4F26-AF91-E4D49C264C5D}"/>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41397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7CF28-1708-4F81-AB24-39BA3A0CC0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B6391D-8E1B-4659-9F9C-32FF7FF4DD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4F60A-BDFD-440F-9713-606C122F790B}"/>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5" name="Footer Placeholder 4">
            <a:extLst>
              <a:ext uri="{FF2B5EF4-FFF2-40B4-BE49-F238E27FC236}">
                <a16:creationId xmlns:a16="http://schemas.microsoft.com/office/drawing/2014/main" id="{F3BB05CC-CE55-4B6B-BABA-78FF8167D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5D81E-CB53-477D-A6AB-1D977903AC62}"/>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345095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FBB4-98CF-4765-A3EF-18FA26114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2C411-D0DF-4EB9-A6E5-66DB56EBCE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058CD-1956-4F13-A997-9432C14896DA}"/>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5" name="Footer Placeholder 4">
            <a:extLst>
              <a:ext uri="{FF2B5EF4-FFF2-40B4-BE49-F238E27FC236}">
                <a16:creationId xmlns:a16="http://schemas.microsoft.com/office/drawing/2014/main" id="{CFE0C16E-A1F2-4AF6-9482-BB770F044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912A9-0152-4DE1-8F80-A6630C76CDED}"/>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47050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E3FE-7C78-4D09-BF75-C65ED4CE4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5C93B6-2B53-4142-958F-C307CDC13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F08B0B-421F-4B31-9644-832DAE5671D6}"/>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5" name="Footer Placeholder 4">
            <a:extLst>
              <a:ext uri="{FF2B5EF4-FFF2-40B4-BE49-F238E27FC236}">
                <a16:creationId xmlns:a16="http://schemas.microsoft.com/office/drawing/2014/main" id="{C6F961DB-5A9C-4E8E-9D53-E538D57E2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ACD73-3C8B-4782-B765-CD56F5BBCCD9}"/>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26382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D2BD-17A5-4D1A-8B7B-050D5D727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0A9FD7-4C04-4364-983C-5BE7ED5EC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DEFBA-81FB-4CBA-A8C5-A358ECC3B8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D2154D-C823-4251-AABE-0461767448D1}"/>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6" name="Footer Placeholder 5">
            <a:extLst>
              <a:ext uri="{FF2B5EF4-FFF2-40B4-BE49-F238E27FC236}">
                <a16:creationId xmlns:a16="http://schemas.microsoft.com/office/drawing/2014/main" id="{214F10AC-AADE-44B8-8945-3FFE0A205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6AE6A-5B88-4872-BFD7-C05E5F6E0074}"/>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253623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29A8-21E9-4F1F-A9AA-8DB40E054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A7EEA3-77F9-4CD4-AA2B-624195BC0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3DE13-4598-4A6B-8EAC-ED60111E5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435556-95EF-4664-90D2-FDD5EF0D3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29E92-C3E3-426A-A9B1-6E07B36BCF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4232C2-BC77-446F-B11A-5AC50B5EF339}"/>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8" name="Footer Placeholder 7">
            <a:extLst>
              <a:ext uri="{FF2B5EF4-FFF2-40B4-BE49-F238E27FC236}">
                <a16:creationId xmlns:a16="http://schemas.microsoft.com/office/drawing/2014/main" id="{AF4C4750-A80F-4A33-AC87-8FE4328E6A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8D065-069A-4D26-AE2C-4D7C28605A47}"/>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163561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9EA-74D0-416A-AA34-D97EC6CCF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35E3F6-9FAC-4BCB-9AAD-49082474874B}"/>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4" name="Footer Placeholder 3">
            <a:extLst>
              <a:ext uri="{FF2B5EF4-FFF2-40B4-BE49-F238E27FC236}">
                <a16:creationId xmlns:a16="http://schemas.microsoft.com/office/drawing/2014/main" id="{1699413E-61A1-4715-ADF6-6600BE7E72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D64CE8-A9C8-40D1-BEE6-8685804A25BA}"/>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106733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37BFD-BC7F-42B9-B1D4-A5EFA899DA87}"/>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3" name="Footer Placeholder 2">
            <a:extLst>
              <a:ext uri="{FF2B5EF4-FFF2-40B4-BE49-F238E27FC236}">
                <a16:creationId xmlns:a16="http://schemas.microsoft.com/office/drawing/2014/main" id="{D8507AC0-13D3-4EFA-84FA-0756BCEF6D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ABC84D-EB48-443A-BBB8-84648D0A494E}"/>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269567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94E0-A82D-4CE3-B9A5-2A0E8FB70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4E571A-9FE1-4258-85F9-41C90975F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238A9C-C9FD-4A00-B023-7CB656C64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B81DA-3E57-492B-AA40-8142A386A034}"/>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6" name="Footer Placeholder 5">
            <a:extLst>
              <a:ext uri="{FF2B5EF4-FFF2-40B4-BE49-F238E27FC236}">
                <a16:creationId xmlns:a16="http://schemas.microsoft.com/office/drawing/2014/main" id="{67E853C1-0739-45ED-8EA7-E67F6F7A5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8B292-0A02-41D4-B1DF-0426728CB6E6}"/>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341013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389A-B467-4761-947D-84D024BE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81CF86-112A-4476-B592-872C14811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A1A3D6-F150-46C1-BA6A-826C567F7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F8E33-A225-4731-A3B6-6CE644122041}"/>
              </a:ext>
            </a:extLst>
          </p:cNvPr>
          <p:cNvSpPr>
            <a:spLocks noGrp="1"/>
          </p:cNvSpPr>
          <p:nvPr>
            <p:ph type="dt" sz="half" idx="10"/>
          </p:nvPr>
        </p:nvSpPr>
        <p:spPr/>
        <p:txBody>
          <a:bodyPr/>
          <a:lstStyle/>
          <a:p>
            <a:fld id="{B248A590-B6E9-4DC0-932C-789B3338542F}" type="datetimeFigureOut">
              <a:rPr lang="en-US" smtClean="0"/>
              <a:t>1/27/2022</a:t>
            </a:fld>
            <a:endParaRPr lang="en-US"/>
          </a:p>
        </p:txBody>
      </p:sp>
      <p:sp>
        <p:nvSpPr>
          <p:cNvPr id="6" name="Footer Placeholder 5">
            <a:extLst>
              <a:ext uri="{FF2B5EF4-FFF2-40B4-BE49-F238E27FC236}">
                <a16:creationId xmlns:a16="http://schemas.microsoft.com/office/drawing/2014/main" id="{994E71BC-B00B-41B2-9210-C91195C68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E26D9-4601-43B3-8D5D-150A3ECEC70E}"/>
              </a:ext>
            </a:extLst>
          </p:cNvPr>
          <p:cNvSpPr>
            <a:spLocks noGrp="1"/>
          </p:cNvSpPr>
          <p:nvPr>
            <p:ph type="sldNum" sz="quarter" idx="12"/>
          </p:nvPr>
        </p:nvSpPr>
        <p:spPr/>
        <p:txBody>
          <a:bodyPr/>
          <a:lstStyle/>
          <a:p>
            <a:fld id="{5ACA6229-F145-40F2-958A-D53D4E2FE878}" type="slidenum">
              <a:rPr lang="en-US" smtClean="0"/>
              <a:t>‹#›</a:t>
            </a:fld>
            <a:endParaRPr lang="en-US"/>
          </a:p>
        </p:txBody>
      </p:sp>
    </p:spTree>
    <p:extLst>
      <p:ext uri="{BB962C8B-B14F-4D97-AF65-F5344CB8AC3E}">
        <p14:creationId xmlns:p14="http://schemas.microsoft.com/office/powerpoint/2010/main" val="119830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2CC4E-FA7B-423C-8F88-1B366A948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395DC-DDCA-4536-9ADD-F754B93A0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E8991-8C00-4C95-ABF4-68E1CE256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8A590-B6E9-4DC0-932C-789B3338542F}" type="datetimeFigureOut">
              <a:rPr lang="en-US" smtClean="0"/>
              <a:t>1/27/2022</a:t>
            </a:fld>
            <a:endParaRPr lang="en-US"/>
          </a:p>
        </p:txBody>
      </p:sp>
      <p:sp>
        <p:nvSpPr>
          <p:cNvPr id="5" name="Footer Placeholder 4">
            <a:extLst>
              <a:ext uri="{FF2B5EF4-FFF2-40B4-BE49-F238E27FC236}">
                <a16:creationId xmlns:a16="http://schemas.microsoft.com/office/drawing/2014/main" id="{7B304FC5-FEEA-43FA-AC55-5483BBA67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134D71-8594-4296-832C-FDD57957E7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A6229-F145-40F2-958A-D53D4E2FE878}" type="slidenum">
              <a:rPr lang="en-US" smtClean="0"/>
              <a:t>‹#›</a:t>
            </a:fld>
            <a:endParaRPr lang="en-US"/>
          </a:p>
        </p:txBody>
      </p:sp>
    </p:spTree>
    <p:extLst>
      <p:ext uri="{BB962C8B-B14F-4D97-AF65-F5344CB8AC3E}">
        <p14:creationId xmlns:p14="http://schemas.microsoft.com/office/powerpoint/2010/main" val="1431813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articles/s41366-021-01002-1.pdf" TargetMode="External"/><Relationship Id="rId2" Type="http://schemas.openxmlformats.org/officeDocument/2006/relationships/hyperlink" Target="https://www.nature.com/articles/s41366-021-01002-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038/s41366-021-0100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D88D-6991-43C0-A5A7-913FB2BBA49F}"/>
              </a:ext>
            </a:extLst>
          </p:cNvPr>
          <p:cNvSpPr>
            <a:spLocks noGrp="1"/>
          </p:cNvSpPr>
          <p:nvPr>
            <p:ph type="ctrTitle"/>
          </p:nvPr>
        </p:nvSpPr>
        <p:spPr/>
        <p:txBody>
          <a:bodyPr/>
          <a:lstStyle/>
          <a:p>
            <a:r>
              <a:rPr lang="en-US" dirty="0"/>
              <a:t>New Insights Into Lipedema Fat Cells &amp; Tissue </a:t>
            </a:r>
          </a:p>
        </p:txBody>
      </p:sp>
      <p:sp>
        <p:nvSpPr>
          <p:cNvPr id="3" name="Subtitle 2">
            <a:extLst>
              <a:ext uri="{FF2B5EF4-FFF2-40B4-BE49-F238E27FC236}">
                <a16:creationId xmlns:a16="http://schemas.microsoft.com/office/drawing/2014/main" id="{429A129B-63F5-40CA-AEB5-6D8E354F6D33}"/>
              </a:ext>
            </a:extLst>
          </p:cNvPr>
          <p:cNvSpPr>
            <a:spLocks noGrp="1"/>
          </p:cNvSpPr>
          <p:nvPr>
            <p:ph type="subTitle" idx="1"/>
          </p:nvPr>
        </p:nvSpPr>
        <p:spPr/>
        <p:txBody>
          <a:bodyPr/>
          <a:lstStyle/>
          <a:p>
            <a:r>
              <a:rPr lang="en-US" dirty="0"/>
              <a:t>December 2021</a:t>
            </a:r>
          </a:p>
        </p:txBody>
      </p:sp>
    </p:spTree>
    <p:extLst>
      <p:ext uri="{BB962C8B-B14F-4D97-AF65-F5344CB8AC3E}">
        <p14:creationId xmlns:p14="http://schemas.microsoft.com/office/powerpoint/2010/main" val="244076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F65F-80A8-4964-B08C-50AE3F8F82A5}"/>
              </a:ext>
            </a:extLst>
          </p:cNvPr>
          <p:cNvSpPr>
            <a:spLocks noGrp="1"/>
          </p:cNvSpPr>
          <p:nvPr>
            <p:ph type="title"/>
          </p:nvPr>
        </p:nvSpPr>
        <p:spPr/>
        <p:txBody>
          <a:bodyPr/>
          <a:lstStyle/>
          <a:p>
            <a:r>
              <a:rPr lang="en-US" dirty="0"/>
              <a:t>Conclusion and Relevance</a:t>
            </a:r>
          </a:p>
        </p:txBody>
      </p:sp>
      <p:sp>
        <p:nvSpPr>
          <p:cNvPr id="3" name="Content Placeholder 2">
            <a:extLst>
              <a:ext uri="{FF2B5EF4-FFF2-40B4-BE49-F238E27FC236}">
                <a16:creationId xmlns:a16="http://schemas.microsoft.com/office/drawing/2014/main" id="{B23E3ECC-5454-45CA-86E0-2A35A9862E66}"/>
              </a:ext>
            </a:extLst>
          </p:cNvPr>
          <p:cNvSpPr>
            <a:spLocks noGrp="1"/>
          </p:cNvSpPr>
          <p:nvPr>
            <p:ph idx="1"/>
          </p:nvPr>
        </p:nvSpPr>
        <p:spPr/>
        <p:txBody>
          <a:bodyPr>
            <a:normAutofit/>
          </a:bodyPr>
          <a:lstStyle/>
          <a:p>
            <a:r>
              <a:rPr lang="en-US" sz="2400" dirty="0"/>
              <a:t>Adipocytes and their stem cells from individuals with lipedema are structurally different and behave differently from cells of normal fat tissue.</a:t>
            </a:r>
          </a:p>
          <a:p>
            <a:r>
              <a:rPr lang="en-US" sz="2400" dirty="0"/>
              <a:t>Given the same nutritional support lipedema derived stem cells proliferated compared to normal fat derived stem cells.</a:t>
            </a:r>
          </a:p>
          <a:p>
            <a:r>
              <a:rPr lang="en-US" sz="2400" dirty="0"/>
              <a:t>The different cell biology of the lipedema cells that leads to hyperproliferation fat tissue and may explain disproportionate growth compared to other adipose tissue.</a:t>
            </a:r>
          </a:p>
          <a:p>
            <a:r>
              <a:rPr lang="en-US" sz="2400" dirty="0"/>
              <a:t>Is the biology of lipedema fat different because of genetic difference or is the difference in fat cell biology of lipedema a product of an altered environment?</a:t>
            </a:r>
          </a:p>
        </p:txBody>
      </p:sp>
      <p:sp>
        <p:nvSpPr>
          <p:cNvPr id="9" name="Content Placeholder 2">
            <a:extLst>
              <a:ext uri="{FF2B5EF4-FFF2-40B4-BE49-F238E27FC236}">
                <a16:creationId xmlns:a16="http://schemas.microsoft.com/office/drawing/2014/main" id="{12A75A12-8831-49BF-8946-AD60E9B80FD3}"/>
              </a:ext>
            </a:extLst>
          </p:cNvPr>
          <p:cNvSpPr txBox="1">
            <a:spLocks/>
          </p:cNvSpPr>
          <p:nvPr/>
        </p:nvSpPr>
        <p:spPr>
          <a:xfrm>
            <a:off x="1232329" y="3937559"/>
            <a:ext cx="8059952" cy="2986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pic>
        <p:nvPicPr>
          <p:cNvPr id="1025" name="Picture 1">
            <a:extLst>
              <a:ext uri="{FF2B5EF4-FFF2-40B4-BE49-F238E27FC236}">
                <a16:creationId xmlns:a16="http://schemas.microsoft.com/office/drawing/2014/main" id="{2AFFEB0E-B6E1-4558-BEBA-A344A6B01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ttachments">
            <a:extLst>
              <a:ext uri="{FF2B5EF4-FFF2-40B4-BE49-F238E27FC236}">
                <a16:creationId xmlns:a16="http://schemas.microsoft.com/office/drawing/2014/main" id="{CB47A26B-920B-4C3F-A326-0C74A6B45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7CDBAE1-88DB-4A92-86CC-7DAC4E13A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C4E83B3-6721-40A7-B4E4-A3F61A52A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13EF413-7A13-4F4A-A5E3-F915738D8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F33EAE05-99D1-4C44-BACF-92B54AAEE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EBB1D9A-90B8-44FD-B9F2-CF7B8FD8C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2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3A5C17-0191-4891-B6E9-1A9AD76DB304}"/>
              </a:ext>
            </a:extLst>
          </p:cNvPr>
          <p:cNvSpPr txBox="1"/>
          <p:nvPr/>
        </p:nvSpPr>
        <p:spPr>
          <a:xfrm>
            <a:off x="278027" y="858952"/>
            <a:ext cx="10429103" cy="2308324"/>
          </a:xfrm>
          <a:prstGeom prst="rect">
            <a:avLst/>
          </a:prstGeom>
          <a:noFill/>
        </p:spPr>
        <p:txBody>
          <a:bodyPr wrap="square">
            <a:spAutoFit/>
          </a:bodyPr>
          <a:lstStyle/>
          <a:p>
            <a:r>
              <a:rPr lang="en-US" b="0" i="0" dirty="0" err="1">
                <a:solidFill>
                  <a:srgbClr val="212121"/>
                </a:solidFill>
                <a:effectLst/>
                <a:latin typeface="BlinkMacSystemFont"/>
              </a:rPr>
              <a:t>Ishaq</a:t>
            </a:r>
            <a:r>
              <a:rPr lang="en-US" b="0" i="0" dirty="0">
                <a:solidFill>
                  <a:srgbClr val="212121"/>
                </a:solidFill>
                <a:effectLst/>
                <a:latin typeface="BlinkMacSystemFont"/>
              </a:rPr>
              <a:t> M, Bandara N, Morgan S, Nowell C, Mehdi AM, </a:t>
            </a:r>
            <a:r>
              <a:rPr lang="en-US" b="0" i="0" dirty="0" err="1">
                <a:solidFill>
                  <a:srgbClr val="212121"/>
                </a:solidFill>
                <a:effectLst/>
                <a:latin typeface="BlinkMacSystemFont"/>
              </a:rPr>
              <a:t>Lyu</a:t>
            </a:r>
            <a:r>
              <a:rPr lang="en-US" b="0" i="0" dirty="0">
                <a:solidFill>
                  <a:srgbClr val="212121"/>
                </a:solidFill>
                <a:effectLst/>
                <a:latin typeface="BlinkMacSystemFont"/>
              </a:rPr>
              <a:t> R, McCarthy D, Anderson D, Creek DJ, </a:t>
            </a:r>
            <a:r>
              <a:rPr lang="en-US" b="0" i="0" dirty="0" err="1">
                <a:solidFill>
                  <a:srgbClr val="212121"/>
                </a:solidFill>
                <a:effectLst/>
                <a:latin typeface="BlinkMacSystemFont"/>
              </a:rPr>
              <a:t>Achen</a:t>
            </a:r>
            <a:r>
              <a:rPr lang="en-US" b="0" i="0" dirty="0">
                <a:solidFill>
                  <a:srgbClr val="212121"/>
                </a:solidFill>
                <a:effectLst/>
                <a:latin typeface="BlinkMacSystemFont"/>
              </a:rPr>
              <a:t> MG, </a:t>
            </a:r>
            <a:r>
              <a:rPr lang="en-US" b="0" i="0" dirty="0" err="1">
                <a:solidFill>
                  <a:srgbClr val="212121"/>
                </a:solidFill>
                <a:effectLst/>
                <a:latin typeface="BlinkMacSystemFont"/>
              </a:rPr>
              <a:t>Shayan</a:t>
            </a:r>
            <a:r>
              <a:rPr lang="en-US" b="0" i="0" dirty="0">
                <a:solidFill>
                  <a:srgbClr val="212121"/>
                </a:solidFill>
                <a:effectLst/>
                <a:latin typeface="BlinkMacSystemFont"/>
              </a:rPr>
              <a:t> R, </a:t>
            </a:r>
            <a:r>
              <a:rPr lang="en-US" b="0" i="0" dirty="0" err="1">
                <a:solidFill>
                  <a:srgbClr val="212121"/>
                </a:solidFill>
                <a:effectLst/>
                <a:latin typeface="BlinkMacSystemFont"/>
              </a:rPr>
              <a:t>Karnezis</a:t>
            </a:r>
            <a:r>
              <a:rPr lang="en-US" b="0" i="0" dirty="0">
                <a:solidFill>
                  <a:srgbClr val="212121"/>
                </a:solidFill>
                <a:effectLst/>
                <a:latin typeface="BlinkMacSystemFont"/>
              </a:rPr>
              <a:t> T. Key signaling networks are dysregulated in patients with the adipose tissue disorder, lipedema. Int J </a:t>
            </a:r>
            <a:r>
              <a:rPr lang="en-US" b="0" i="0" dirty="0" err="1">
                <a:solidFill>
                  <a:srgbClr val="212121"/>
                </a:solidFill>
                <a:effectLst/>
                <a:latin typeface="BlinkMacSystemFont"/>
              </a:rPr>
              <a:t>Obes</a:t>
            </a:r>
            <a:r>
              <a:rPr lang="en-US" b="0" i="0" dirty="0">
                <a:solidFill>
                  <a:srgbClr val="212121"/>
                </a:solidFill>
                <a:effectLst/>
                <a:latin typeface="BlinkMacSystemFont"/>
              </a:rPr>
              <a:t> (</a:t>
            </a:r>
            <a:r>
              <a:rPr lang="en-US" b="0" i="0" dirty="0" err="1">
                <a:solidFill>
                  <a:srgbClr val="212121"/>
                </a:solidFill>
                <a:effectLst/>
                <a:latin typeface="BlinkMacSystemFont"/>
              </a:rPr>
              <a:t>Lond</a:t>
            </a:r>
            <a:r>
              <a:rPr lang="en-US" b="0" i="0" dirty="0">
                <a:solidFill>
                  <a:srgbClr val="212121"/>
                </a:solidFill>
                <a:effectLst/>
                <a:latin typeface="BlinkMacSystemFont"/>
              </a:rPr>
              <a:t>). 2021 Nov 11. </a:t>
            </a:r>
            <a:r>
              <a:rPr lang="en-US" b="0" i="0" dirty="0" err="1">
                <a:solidFill>
                  <a:srgbClr val="212121"/>
                </a:solidFill>
                <a:effectLst/>
                <a:latin typeface="BlinkMacSystemFont"/>
              </a:rPr>
              <a:t>doi</a:t>
            </a:r>
            <a:r>
              <a:rPr lang="en-US" b="0" i="0" dirty="0">
                <a:solidFill>
                  <a:srgbClr val="212121"/>
                </a:solidFill>
                <a:effectLst/>
                <a:latin typeface="BlinkMacSystemFont"/>
              </a:rPr>
              <a:t>: 10.1038/s41366-021-01002-1. </a:t>
            </a:r>
            <a:r>
              <a:rPr lang="en-US" b="0" i="0" dirty="0" err="1">
                <a:solidFill>
                  <a:srgbClr val="212121"/>
                </a:solidFill>
                <a:effectLst/>
                <a:latin typeface="BlinkMacSystemFont"/>
              </a:rPr>
              <a:t>Epub</a:t>
            </a:r>
            <a:r>
              <a:rPr lang="en-US" b="0" i="0" dirty="0">
                <a:solidFill>
                  <a:srgbClr val="212121"/>
                </a:solidFill>
                <a:effectLst/>
                <a:latin typeface="BlinkMacSystemFont"/>
              </a:rPr>
              <a:t> ahead of print. PMID: 34764426</a:t>
            </a:r>
            <a:r>
              <a:rPr lang="en-US" b="0" i="0">
                <a:solidFill>
                  <a:srgbClr val="212121"/>
                </a:solidFill>
                <a:effectLst/>
                <a:latin typeface="BlinkMacSystemFont"/>
              </a:rPr>
              <a:t>. </a:t>
            </a:r>
          </a:p>
          <a:p>
            <a:endParaRPr lang="en-US" b="0" i="0" dirty="0">
              <a:solidFill>
                <a:srgbClr val="212121"/>
              </a:solidFill>
              <a:effectLst/>
              <a:latin typeface="BlinkMacSystemFont"/>
            </a:endParaRPr>
          </a:p>
          <a:p>
            <a:r>
              <a:rPr lang="en-US" b="0" i="0" dirty="0">
                <a:solidFill>
                  <a:srgbClr val="212121"/>
                </a:solidFill>
                <a:effectLst/>
                <a:latin typeface="BlinkMacSystemFont"/>
                <a:hlinkClick r:id="rId2"/>
              </a:rPr>
              <a:t>https://www.nature.com/articles/s41366-021-01002-1</a:t>
            </a:r>
            <a:r>
              <a:rPr lang="en-US" b="0" i="0" dirty="0">
                <a:solidFill>
                  <a:srgbClr val="212121"/>
                </a:solidFill>
                <a:effectLst/>
                <a:latin typeface="BlinkMacSystemFont"/>
              </a:rPr>
              <a:t>  and </a:t>
            </a:r>
            <a:r>
              <a:rPr lang="en-US" i="0" dirty="0">
                <a:solidFill>
                  <a:srgbClr val="212121"/>
                </a:solidFill>
                <a:effectLst/>
                <a:latin typeface="BlinkMacSystemFont"/>
                <a:hlinkClick r:id="rId3"/>
              </a:rPr>
              <a:t>https://www.nature.com/articles/s41366-021-01002-1.pdf</a:t>
            </a:r>
            <a:endParaRPr lang="en-US" i="0" dirty="0">
              <a:solidFill>
                <a:srgbClr val="212121"/>
              </a:solidFill>
              <a:effectLst/>
              <a:latin typeface="BlinkMacSystemFont"/>
            </a:endParaRPr>
          </a:p>
          <a:p>
            <a:endParaRPr lang="en-US" dirty="0"/>
          </a:p>
        </p:txBody>
      </p:sp>
      <p:sp>
        <p:nvSpPr>
          <p:cNvPr id="6" name="Title 1">
            <a:extLst>
              <a:ext uri="{FF2B5EF4-FFF2-40B4-BE49-F238E27FC236}">
                <a16:creationId xmlns:a16="http://schemas.microsoft.com/office/drawing/2014/main" id="{A797A614-D4CE-4267-A9E3-78FFFC773846}"/>
              </a:ext>
            </a:extLst>
          </p:cNvPr>
          <p:cNvSpPr txBox="1">
            <a:spLocks/>
          </p:cNvSpPr>
          <p:nvPr/>
        </p:nvSpPr>
        <p:spPr>
          <a:xfrm>
            <a:off x="278027" y="10170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Sources</a:t>
            </a:r>
          </a:p>
        </p:txBody>
      </p:sp>
    </p:spTree>
    <p:extLst>
      <p:ext uri="{BB962C8B-B14F-4D97-AF65-F5344CB8AC3E}">
        <p14:creationId xmlns:p14="http://schemas.microsoft.com/office/powerpoint/2010/main" val="69049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62C708-0318-4C90-9F9C-C97C018B0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846" y="1478459"/>
            <a:ext cx="4803709" cy="3901082"/>
          </a:xfrm>
          <a:prstGeom prst="rect">
            <a:avLst/>
          </a:prstGeom>
        </p:spPr>
      </p:pic>
      <p:sp>
        <p:nvSpPr>
          <p:cNvPr id="2" name="Title 1">
            <a:extLst>
              <a:ext uri="{FF2B5EF4-FFF2-40B4-BE49-F238E27FC236}">
                <a16:creationId xmlns:a16="http://schemas.microsoft.com/office/drawing/2014/main" id="{8481ADCE-3CA6-4F88-95AF-DA4F83A3E9A6}"/>
              </a:ext>
            </a:extLst>
          </p:cNvPr>
          <p:cNvSpPr>
            <a:spLocks noGrp="1"/>
          </p:cNvSpPr>
          <p:nvPr>
            <p:ph type="title"/>
          </p:nvPr>
        </p:nvSpPr>
        <p:spPr/>
        <p:txBody>
          <a:bodyPr/>
          <a:lstStyle/>
          <a:p>
            <a:r>
              <a:rPr lang="en-US" dirty="0"/>
              <a:t>What We Already Know </a:t>
            </a:r>
          </a:p>
        </p:txBody>
      </p:sp>
      <p:sp>
        <p:nvSpPr>
          <p:cNvPr id="3" name="Content Placeholder 2">
            <a:extLst>
              <a:ext uri="{FF2B5EF4-FFF2-40B4-BE49-F238E27FC236}">
                <a16:creationId xmlns:a16="http://schemas.microsoft.com/office/drawing/2014/main" id="{50041EE7-E698-47B0-A474-6E831090823C}"/>
              </a:ext>
            </a:extLst>
          </p:cNvPr>
          <p:cNvSpPr>
            <a:spLocks noGrp="1"/>
          </p:cNvSpPr>
          <p:nvPr>
            <p:ph idx="1"/>
          </p:nvPr>
        </p:nvSpPr>
        <p:spPr>
          <a:xfrm>
            <a:off x="912341" y="1833862"/>
            <a:ext cx="6180438" cy="4351338"/>
          </a:xfrm>
        </p:spPr>
        <p:txBody>
          <a:bodyPr>
            <a:normAutofit/>
          </a:bodyPr>
          <a:lstStyle/>
          <a:p>
            <a:r>
              <a:rPr lang="en-US" sz="2400" dirty="0"/>
              <a:t>Lipedema adipose/fat tissue is different from normal adipose tissue. </a:t>
            </a:r>
          </a:p>
          <a:p>
            <a:r>
              <a:rPr lang="en-US" sz="2400" dirty="0"/>
              <a:t>Adipose tissue of lipedema patients is more fibrous, nodular and tender.</a:t>
            </a:r>
          </a:p>
          <a:p>
            <a:r>
              <a:rPr lang="en-US" sz="2400" dirty="0"/>
              <a:t> When we look at and feel lipedema fat tissue in surgery, the mass of adipose tissue we see and feel these differences even before we look at the tissue under the microscope or analyze the tissue components. </a:t>
            </a:r>
          </a:p>
        </p:txBody>
      </p:sp>
    </p:spTree>
    <p:extLst>
      <p:ext uri="{BB962C8B-B14F-4D97-AF65-F5344CB8AC3E}">
        <p14:creationId xmlns:p14="http://schemas.microsoft.com/office/powerpoint/2010/main" val="164429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F65F-80A8-4964-B08C-50AE3F8F82A5}"/>
              </a:ext>
            </a:extLst>
          </p:cNvPr>
          <p:cNvSpPr>
            <a:spLocks noGrp="1"/>
          </p:cNvSpPr>
          <p:nvPr>
            <p:ph type="title"/>
          </p:nvPr>
        </p:nvSpPr>
        <p:spPr/>
        <p:txBody>
          <a:bodyPr>
            <a:normAutofit fontScale="90000"/>
          </a:bodyPr>
          <a:lstStyle/>
          <a:p>
            <a:r>
              <a:rPr lang="en-US" dirty="0"/>
              <a:t>Adipose-Tissue Cellular and Signaling Differences Lipedema (</a:t>
            </a:r>
            <a:r>
              <a:rPr lang="en-US" dirty="0" err="1"/>
              <a:t>Ishaq</a:t>
            </a:r>
            <a:r>
              <a:rPr lang="en-US" dirty="0"/>
              <a:t> et al): </a:t>
            </a:r>
            <a:br>
              <a:rPr lang="en-US" dirty="0"/>
            </a:br>
            <a:endParaRPr lang="en-US" dirty="0"/>
          </a:p>
        </p:txBody>
      </p:sp>
      <p:sp>
        <p:nvSpPr>
          <p:cNvPr id="3" name="Content Placeholder 2">
            <a:extLst>
              <a:ext uri="{FF2B5EF4-FFF2-40B4-BE49-F238E27FC236}">
                <a16:creationId xmlns:a16="http://schemas.microsoft.com/office/drawing/2014/main" id="{B23E3ECC-5454-45CA-86E0-2A35A9862E66}"/>
              </a:ext>
            </a:extLst>
          </p:cNvPr>
          <p:cNvSpPr>
            <a:spLocks noGrp="1"/>
          </p:cNvSpPr>
          <p:nvPr>
            <p:ph idx="1"/>
          </p:nvPr>
        </p:nvSpPr>
        <p:spPr>
          <a:xfrm>
            <a:off x="838200" y="1866814"/>
            <a:ext cx="7844481" cy="4351338"/>
          </a:xfrm>
        </p:spPr>
        <p:txBody>
          <a:bodyPr>
            <a:normAutofit fontScale="85000" lnSpcReduction="10000"/>
          </a:bodyPr>
          <a:lstStyle/>
          <a:p>
            <a:pPr marL="0" indent="0">
              <a:buNone/>
            </a:pPr>
            <a:r>
              <a:rPr lang="en-US" dirty="0"/>
              <a:t>Key Findings:</a:t>
            </a:r>
          </a:p>
          <a:p>
            <a:r>
              <a:rPr lang="en-US" dirty="0"/>
              <a:t>Important step in our understanding of the difference between subcutaneous loose connective tissue or adipose tissue of individuals with lipedema</a:t>
            </a:r>
            <a:br>
              <a:rPr lang="en-US" dirty="0"/>
            </a:br>
            <a:endParaRPr lang="en-US" dirty="0"/>
          </a:p>
          <a:p>
            <a:pPr lvl="1"/>
            <a:r>
              <a:rPr lang="en-US" dirty="0"/>
              <a:t>Differences of lipedema tissue cells in terms of their gene expressions, cellular components, metabolic products, mitotic rate, and propensity for proliferation compared to controls. </a:t>
            </a:r>
          </a:p>
          <a:p>
            <a:pPr lvl="1"/>
            <a:r>
              <a:rPr lang="en-US" dirty="0"/>
              <a:t>Report on a possible gene that may play an important role in the development or perpetuation of lipedema Bub1. </a:t>
            </a:r>
          </a:p>
          <a:p>
            <a:pPr lvl="1"/>
            <a:r>
              <a:rPr lang="en-US" dirty="0"/>
              <a:t>Further solidifies evidence that lipedema is a fat tissue disease and will further quiet the critics who confuse lipedema with lifestyle-induced obesity. </a:t>
            </a:r>
          </a:p>
          <a:p>
            <a:pPr lvl="1"/>
            <a:r>
              <a:rPr lang="en-US" dirty="0"/>
              <a:t>Published in </a:t>
            </a:r>
            <a:r>
              <a:rPr lang="en-US" dirty="0">
                <a:hlinkClick r:id="rId2"/>
              </a:rPr>
              <a:t>International Journal of Obesity</a:t>
            </a:r>
            <a:r>
              <a:rPr lang="en-US" dirty="0"/>
              <a:t>, November 2021.</a:t>
            </a:r>
          </a:p>
          <a:p>
            <a:pPr lvl="1"/>
            <a:endParaRPr lang="en-US" dirty="0"/>
          </a:p>
          <a:p>
            <a:endParaRPr lang="en-US" dirty="0"/>
          </a:p>
          <a:p>
            <a:endParaRPr lang="en-US" dirty="0"/>
          </a:p>
        </p:txBody>
      </p:sp>
    </p:spTree>
    <p:extLst>
      <p:ext uri="{BB962C8B-B14F-4D97-AF65-F5344CB8AC3E}">
        <p14:creationId xmlns:p14="http://schemas.microsoft.com/office/powerpoint/2010/main" val="290997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3A30-55C6-47D6-ACDB-A1374938B850}"/>
              </a:ext>
            </a:extLst>
          </p:cNvPr>
          <p:cNvSpPr>
            <a:spLocks noGrp="1"/>
          </p:cNvSpPr>
          <p:nvPr>
            <p:ph type="title"/>
          </p:nvPr>
        </p:nvSpPr>
        <p:spPr/>
        <p:txBody>
          <a:bodyPr>
            <a:normAutofit/>
          </a:bodyPr>
          <a:lstStyle/>
          <a:p>
            <a:r>
              <a:rPr lang="en-US" dirty="0"/>
              <a:t>In Lipedema different genes are turned on.</a:t>
            </a:r>
            <a:br>
              <a:rPr lang="en-US" dirty="0"/>
            </a:br>
            <a:endParaRPr lang="en-US" dirty="0"/>
          </a:p>
        </p:txBody>
      </p:sp>
      <p:sp>
        <p:nvSpPr>
          <p:cNvPr id="5" name="TextBox 4">
            <a:extLst>
              <a:ext uri="{FF2B5EF4-FFF2-40B4-BE49-F238E27FC236}">
                <a16:creationId xmlns:a16="http://schemas.microsoft.com/office/drawing/2014/main" id="{C951F58E-48CA-4803-8FED-C3E6EA90D22B}"/>
              </a:ext>
            </a:extLst>
          </p:cNvPr>
          <p:cNvSpPr txBox="1"/>
          <p:nvPr/>
        </p:nvSpPr>
        <p:spPr>
          <a:xfrm>
            <a:off x="1066800" y="2946400"/>
            <a:ext cx="5029200" cy="2677656"/>
          </a:xfrm>
          <a:prstGeom prst="rect">
            <a:avLst/>
          </a:prstGeom>
          <a:noFill/>
        </p:spPr>
        <p:txBody>
          <a:bodyPr wrap="square" rtlCol="0">
            <a:spAutoFit/>
          </a:bodyPr>
          <a:lstStyle/>
          <a:p>
            <a:r>
              <a:rPr lang="en-US" sz="2400" dirty="0"/>
              <a:t>Fat tissue from lipedema was compared to location, gender and age matched tissue from non lipedema patients. Heatmap gene expression of adipose tissue by Z-score fold-change value: </a:t>
            </a:r>
            <a:r>
              <a:rPr lang="en-US" sz="2400" dirty="0">
                <a:solidFill>
                  <a:srgbClr val="FF0000"/>
                </a:solidFill>
              </a:rPr>
              <a:t>red</a:t>
            </a:r>
            <a:r>
              <a:rPr lang="en-US" sz="2400" dirty="0"/>
              <a:t> indicates upregulation and </a:t>
            </a:r>
            <a:r>
              <a:rPr lang="en-US" sz="2400" dirty="0">
                <a:solidFill>
                  <a:srgbClr val="0070C0"/>
                </a:solidFill>
              </a:rPr>
              <a:t>blue</a:t>
            </a:r>
            <a:r>
              <a:rPr lang="en-US" sz="2400" dirty="0"/>
              <a:t> indicates downregulation</a:t>
            </a:r>
          </a:p>
        </p:txBody>
      </p:sp>
      <p:sp>
        <p:nvSpPr>
          <p:cNvPr id="7" name="TextBox 6">
            <a:extLst>
              <a:ext uri="{FF2B5EF4-FFF2-40B4-BE49-F238E27FC236}">
                <a16:creationId xmlns:a16="http://schemas.microsoft.com/office/drawing/2014/main" id="{DCF7954D-6867-4005-A3C0-F2ED49DA0E0F}"/>
              </a:ext>
            </a:extLst>
          </p:cNvPr>
          <p:cNvSpPr txBox="1"/>
          <p:nvPr/>
        </p:nvSpPr>
        <p:spPr>
          <a:xfrm>
            <a:off x="838200" y="2184400"/>
            <a:ext cx="5257800" cy="400110"/>
          </a:xfrm>
          <a:prstGeom prst="rect">
            <a:avLst/>
          </a:prstGeom>
          <a:noFill/>
        </p:spPr>
        <p:txBody>
          <a:bodyPr wrap="square" rtlCol="0">
            <a:spAutoFit/>
          </a:bodyPr>
          <a:lstStyle/>
          <a:p>
            <a:r>
              <a:rPr lang="en-US" sz="2000" b="1" dirty="0"/>
              <a:t>Adipose Tissues Show Distinct Gene Signatures</a:t>
            </a:r>
          </a:p>
        </p:txBody>
      </p:sp>
      <p:pic>
        <p:nvPicPr>
          <p:cNvPr id="11" name="Content Placeholder 10">
            <a:extLst>
              <a:ext uri="{FF2B5EF4-FFF2-40B4-BE49-F238E27FC236}">
                <a16:creationId xmlns:a16="http://schemas.microsoft.com/office/drawing/2014/main" id="{7DC79792-4B49-4039-B83A-51B5F89DE6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1193" y="1307167"/>
            <a:ext cx="3585294" cy="5383687"/>
          </a:xfrm>
        </p:spPr>
      </p:pic>
    </p:spTree>
    <p:extLst>
      <p:ext uri="{BB962C8B-B14F-4D97-AF65-F5344CB8AC3E}">
        <p14:creationId xmlns:p14="http://schemas.microsoft.com/office/powerpoint/2010/main" val="252629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F65F-80A8-4964-B08C-50AE3F8F82A5}"/>
              </a:ext>
            </a:extLst>
          </p:cNvPr>
          <p:cNvSpPr>
            <a:spLocks noGrp="1"/>
          </p:cNvSpPr>
          <p:nvPr>
            <p:ph type="title"/>
          </p:nvPr>
        </p:nvSpPr>
        <p:spPr>
          <a:xfrm>
            <a:off x="278027" y="101706"/>
            <a:ext cx="10515600" cy="1325563"/>
          </a:xfrm>
        </p:spPr>
        <p:txBody>
          <a:bodyPr/>
          <a:lstStyle/>
          <a:p>
            <a:r>
              <a:rPr lang="en-US" dirty="0"/>
              <a:t>Lipid Composition in Lipedema adipocytes</a:t>
            </a:r>
          </a:p>
        </p:txBody>
      </p:sp>
      <p:sp>
        <p:nvSpPr>
          <p:cNvPr id="3" name="Content Placeholder 2">
            <a:extLst>
              <a:ext uri="{FF2B5EF4-FFF2-40B4-BE49-F238E27FC236}">
                <a16:creationId xmlns:a16="http://schemas.microsoft.com/office/drawing/2014/main" id="{B23E3ECC-5454-45CA-86E0-2A35A9862E66}"/>
              </a:ext>
            </a:extLst>
          </p:cNvPr>
          <p:cNvSpPr>
            <a:spLocks noGrp="1"/>
          </p:cNvSpPr>
          <p:nvPr>
            <p:ph idx="1"/>
          </p:nvPr>
        </p:nvSpPr>
        <p:spPr>
          <a:xfrm>
            <a:off x="352296" y="1707355"/>
            <a:ext cx="5743704" cy="3862936"/>
          </a:xfrm>
        </p:spPr>
        <p:txBody>
          <a:bodyPr>
            <a:normAutofit fontScale="92500" lnSpcReduction="10000"/>
          </a:bodyPr>
          <a:lstStyle/>
          <a:p>
            <a:r>
              <a:rPr lang="en-US" sz="2600" dirty="0"/>
              <a:t>The difference in lipid composition includes significantly increased lipids in lipedema included glycerophospholipids and sphingolipids.</a:t>
            </a:r>
          </a:p>
          <a:p>
            <a:r>
              <a:rPr lang="en-US" sz="2600" dirty="0"/>
              <a:t>Different metabolism of lipedema fat as characterized by  differing production of  phospholipid production compared to normal fat.  Lipedema adipocytes are shown on the left half [</a:t>
            </a:r>
            <a:r>
              <a:rPr lang="en-US" sz="2600" dirty="0">
                <a:solidFill>
                  <a:srgbClr val="FF0000"/>
                </a:solidFill>
              </a:rPr>
              <a:t>Header</a:t>
            </a:r>
            <a:r>
              <a:rPr lang="en-US" sz="2600" dirty="0"/>
              <a:t> </a:t>
            </a:r>
            <a:r>
              <a:rPr lang="en-US" sz="2600" dirty="0">
                <a:solidFill>
                  <a:srgbClr val="FF0000"/>
                </a:solidFill>
              </a:rPr>
              <a:t>Bright Red</a:t>
            </a:r>
            <a:r>
              <a:rPr lang="en-US" sz="2600" dirty="0"/>
              <a:t>]</a:t>
            </a:r>
            <a:r>
              <a:rPr lang="en-US" sz="2600" dirty="0">
                <a:solidFill>
                  <a:srgbClr val="FF0000"/>
                </a:solidFill>
              </a:rPr>
              <a:t> </a:t>
            </a:r>
            <a:r>
              <a:rPr lang="en-US" sz="2600" dirty="0"/>
              <a:t>and non lipedema adipocytes are shown on right side of hierarchal plot of lipid composition [</a:t>
            </a:r>
            <a:r>
              <a:rPr lang="en-US" sz="2600" dirty="0">
                <a:solidFill>
                  <a:srgbClr val="00B050"/>
                </a:solidFill>
              </a:rPr>
              <a:t>Green Header over columns</a:t>
            </a:r>
            <a:r>
              <a:rPr lang="en-US" sz="2600" dirty="0"/>
              <a:t>]. </a:t>
            </a:r>
          </a:p>
          <a:p>
            <a:pPr marL="0" indent="0">
              <a:buNone/>
            </a:pPr>
            <a:endParaRPr lang="en-US" sz="2400" dirty="0"/>
          </a:p>
        </p:txBody>
      </p:sp>
      <p:pic>
        <p:nvPicPr>
          <p:cNvPr id="4098" name="Picture 2">
            <a:extLst>
              <a:ext uri="{FF2B5EF4-FFF2-40B4-BE49-F238E27FC236}">
                <a16:creationId xmlns:a16="http://schemas.microsoft.com/office/drawing/2014/main" id="{7B797A41-56C8-48F1-96D7-2FD7324DB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32" y="1084281"/>
            <a:ext cx="5433368" cy="570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6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F65F-80A8-4964-B08C-50AE3F8F82A5}"/>
              </a:ext>
            </a:extLst>
          </p:cNvPr>
          <p:cNvSpPr>
            <a:spLocks noGrp="1"/>
          </p:cNvSpPr>
          <p:nvPr>
            <p:ph type="title"/>
          </p:nvPr>
        </p:nvSpPr>
        <p:spPr>
          <a:xfrm>
            <a:off x="278026" y="101706"/>
            <a:ext cx="11278973" cy="1650894"/>
          </a:xfrm>
        </p:spPr>
        <p:txBody>
          <a:bodyPr/>
          <a:lstStyle/>
          <a:p>
            <a:r>
              <a:rPr lang="en-US" dirty="0"/>
              <a:t>Stem cells numbers are increased in Lipedema Fat Tissue</a:t>
            </a:r>
          </a:p>
        </p:txBody>
      </p:sp>
      <p:sp>
        <p:nvSpPr>
          <p:cNvPr id="3" name="Content Placeholder 2">
            <a:extLst>
              <a:ext uri="{FF2B5EF4-FFF2-40B4-BE49-F238E27FC236}">
                <a16:creationId xmlns:a16="http://schemas.microsoft.com/office/drawing/2014/main" id="{B23E3ECC-5454-45CA-86E0-2A35A9862E66}"/>
              </a:ext>
            </a:extLst>
          </p:cNvPr>
          <p:cNvSpPr>
            <a:spLocks noGrp="1"/>
          </p:cNvSpPr>
          <p:nvPr>
            <p:ph idx="1"/>
          </p:nvPr>
        </p:nvSpPr>
        <p:spPr>
          <a:xfrm>
            <a:off x="338524" y="1935268"/>
            <a:ext cx="5655876" cy="3601932"/>
          </a:xfrm>
        </p:spPr>
        <p:txBody>
          <a:bodyPr>
            <a:normAutofit/>
          </a:bodyPr>
          <a:lstStyle/>
          <a:p>
            <a:r>
              <a:rPr lang="en-US" sz="2400" dirty="0"/>
              <a:t>In this study, stem cells [ ADSCs ]from lipedema fat compared stem cells of matched people without  lipedema.  The stems in lipedema are increased in number.</a:t>
            </a:r>
          </a:p>
          <a:p>
            <a:r>
              <a:rPr lang="en-US" sz="2400" dirty="0"/>
              <a:t>Note: ADSCs are stem cells. They can continuously divide and renew themselves. The ADSCs stem cells can also can become mature fat cells or other types of cells to sustain or grow fat tissue.</a:t>
            </a:r>
          </a:p>
        </p:txBody>
      </p:sp>
      <p:sp>
        <p:nvSpPr>
          <p:cNvPr id="9" name="Content Placeholder 2">
            <a:extLst>
              <a:ext uri="{FF2B5EF4-FFF2-40B4-BE49-F238E27FC236}">
                <a16:creationId xmlns:a16="http://schemas.microsoft.com/office/drawing/2014/main" id="{12A75A12-8831-49BF-8946-AD60E9B80FD3}"/>
              </a:ext>
            </a:extLst>
          </p:cNvPr>
          <p:cNvSpPr txBox="1">
            <a:spLocks/>
          </p:cNvSpPr>
          <p:nvPr/>
        </p:nvSpPr>
        <p:spPr>
          <a:xfrm>
            <a:off x="1232329" y="3937559"/>
            <a:ext cx="8059952" cy="2986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pic>
        <p:nvPicPr>
          <p:cNvPr id="5" name="Picture 4">
            <a:extLst>
              <a:ext uri="{FF2B5EF4-FFF2-40B4-BE49-F238E27FC236}">
                <a16:creationId xmlns:a16="http://schemas.microsoft.com/office/drawing/2014/main" id="{3CF3D0B0-AC5C-4D63-925C-B355330E2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296" y="1285576"/>
            <a:ext cx="4934639" cy="4286848"/>
          </a:xfrm>
          <a:prstGeom prst="rect">
            <a:avLst/>
          </a:prstGeom>
        </p:spPr>
      </p:pic>
    </p:spTree>
    <p:extLst>
      <p:ext uri="{BB962C8B-B14F-4D97-AF65-F5344CB8AC3E}">
        <p14:creationId xmlns:p14="http://schemas.microsoft.com/office/powerpoint/2010/main" val="359290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B1C-218E-4B0C-B71E-340A9807C1A7}"/>
              </a:ext>
            </a:extLst>
          </p:cNvPr>
          <p:cNvSpPr>
            <a:spLocks noGrp="1"/>
          </p:cNvSpPr>
          <p:nvPr>
            <p:ph type="title"/>
          </p:nvPr>
        </p:nvSpPr>
        <p:spPr/>
        <p:txBody>
          <a:bodyPr>
            <a:normAutofit/>
          </a:bodyPr>
          <a:lstStyle/>
          <a:p>
            <a:r>
              <a:rPr lang="en-US" dirty="0"/>
              <a:t>More of Lipedema Stem Cells contain Fat Droplets and have More Fat Droplets per cell </a:t>
            </a:r>
          </a:p>
        </p:txBody>
      </p:sp>
      <p:pic>
        <p:nvPicPr>
          <p:cNvPr id="4" name="Picture 3">
            <a:extLst>
              <a:ext uri="{FF2B5EF4-FFF2-40B4-BE49-F238E27FC236}">
                <a16:creationId xmlns:a16="http://schemas.microsoft.com/office/drawing/2014/main" id="{57CA3E3B-4D2E-4065-8818-7E439A02D2C5}"/>
              </a:ext>
            </a:extLst>
          </p:cNvPr>
          <p:cNvPicPr>
            <a:picLocks noChangeAspect="1"/>
          </p:cNvPicPr>
          <p:nvPr/>
        </p:nvPicPr>
        <p:blipFill>
          <a:blip r:embed="rId2"/>
          <a:stretch>
            <a:fillRect/>
          </a:stretch>
        </p:blipFill>
        <p:spPr>
          <a:xfrm>
            <a:off x="2346868" y="2070100"/>
            <a:ext cx="6565961" cy="2717800"/>
          </a:xfrm>
          <a:prstGeom prst="rect">
            <a:avLst/>
          </a:prstGeom>
        </p:spPr>
      </p:pic>
      <p:sp>
        <p:nvSpPr>
          <p:cNvPr id="8" name="TextBox 7">
            <a:extLst>
              <a:ext uri="{FF2B5EF4-FFF2-40B4-BE49-F238E27FC236}">
                <a16:creationId xmlns:a16="http://schemas.microsoft.com/office/drawing/2014/main" id="{E95209E2-57EB-45E9-BCA1-C9C48C2AE5D8}"/>
              </a:ext>
            </a:extLst>
          </p:cNvPr>
          <p:cNvSpPr txBox="1"/>
          <p:nvPr/>
        </p:nvSpPr>
        <p:spPr>
          <a:xfrm>
            <a:off x="906011" y="4542701"/>
            <a:ext cx="9971152" cy="1846659"/>
          </a:xfrm>
          <a:prstGeom prst="rect">
            <a:avLst/>
          </a:prstGeom>
          <a:noFill/>
        </p:spPr>
        <p:txBody>
          <a:bodyPr wrap="square">
            <a:spAutoFit/>
          </a:bodyPr>
          <a:lstStyle/>
          <a:p>
            <a:endParaRPr lang="en-US" sz="1800" dirty="0"/>
          </a:p>
          <a:p>
            <a:r>
              <a:rPr lang="en-US" sz="2400" dirty="0"/>
              <a:t>The number of fat droplets, percentage of fat-positive cells, and number of fat droplets/cell were significantly increased in lipedema adipocytes compared to controls  . Lipedema fat cell had more fat in them. The presence of fat droplets in stem cells / ASCDs indicates maturation toward an adipocyte.</a:t>
            </a:r>
          </a:p>
        </p:txBody>
      </p:sp>
    </p:spTree>
    <p:extLst>
      <p:ext uri="{BB962C8B-B14F-4D97-AF65-F5344CB8AC3E}">
        <p14:creationId xmlns:p14="http://schemas.microsoft.com/office/powerpoint/2010/main" val="270467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CBDB-CC50-401C-9FBC-3F38C23518A2}"/>
              </a:ext>
            </a:extLst>
          </p:cNvPr>
          <p:cNvSpPr>
            <a:spLocks noGrp="1"/>
          </p:cNvSpPr>
          <p:nvPr>
            <p:ph type="title"/>
          </p:nvPr>
        </p:nvSpPr>
        <p:spPr/>
        <p:txBody>
          <a:bodyPr/>
          <a:lstStyle/>
          <a:p>
            <a:r>
              <a:rPr lang="en-US" dirty="0"/>
              <a:t>Cell Cycle Gene like Bub1 are upregulated in Lipedema</a:t>
            </a:r>
          </a:p>
        </p:txBody>
      </p:sp>
      <p:sp>
        <p:nvSpPr>
          <p:cNvPr id="3" name="Content Placeholder 2">
            <a:extLst>
              <a:ext uri="{FF2B5EF4-FFF2-40B4-BE49-F238E27FC236}">
                <a16:creationId xmlns:a16="http://schemas.microsoft.com/office/drawing/2014/main" id="{AD15105F-36DB-4B6A-8461-A38F471EA6FC}"/>
              </a:ext>
            </a:extLst>
          </p:cNvPr>
          <p:cNvSpPr>
            <a:spLocks noGrp="1"/>
          </p:cNvSpPr>
          <p:nvPr>
            <p:ph idx="1"/>
          </p:nvPr>
        </p:nvSpPr>
        <p:spPr>
          <a:xfrm>
            <a:off x="838200" y="1825625"/>
            <a:ext cx="5780714" cy="3353571"/>
          </a:xfrm>
        </p:spPr>
        <p:txBody>
          <a:bodyPr>
            <a:normAutofit/>
          </a:bodyPr>
          <a:lstStyle/>
          <a:p>
            <a:r>
              <a:rPr lang="en-US" sz="2400" dirty="0"/>
              <a:t>Cell-cycle genes involved in regulating cell growth and proliferation are dysregulated in lipedema ADSCs and may contribute to the increased adipocyte number, and maldistribution and accumulation of dystrophic fat in lipedema.</a:t>
            </a:r>
          </a:p>
          <a:p>
            <a:r>
              <a:rPr lang="en-US" sz="2400" dirty="0"/>
              <a:t>Bub1 which is one of the cell cycle genes is turned on more or upregulated in lipedema</a:t>
            </a:r>
          </a:p>
        </p:txBody>
      </p:sp>
      <p:pic>
        <p:nvPicPr>
          <p:cNvPr id="4" name="Picture 3">
            <a:extLst>
              <a:ext uri="{FF2B5EF4-FFF2-40B4-BE49-F238E27FC236}">
                <a16:creationId xmlns:a16="http://schemas.microsoft.com/office/drawing/2014/main" id="{EC864366-4EC3-4874-BD54-0386AB373607}"/>
              </a:ext>
            </a:extLst>
          </p:cNvPr>
          <p:cNvPicPr>
            <a:picLocks noChangeAspect="1"/>
          </p:cNvPicPr>
          <p:nvPr/>
        </p:nvPicPr>
        <p:blipFill>
          <a:blip r:embed="rId2"/>
          <a:stretch>
            <a:fillRect/>
          </a:stretch>
        </p:blipFill>
        <p:spPr>
          <a:xfrm>
            <a:off x="6618914" y="2593242"/>
            <a:ext cx="3662269" cy="2585954"/>
          </a:xfrm>
          <a:prstGeom prst="rect">
            <a:avLst/>
          </a:prstGeom>
        </p:spPr>
      </p:pic>
    </p:spTree>
    <p:extLst>
      <p:ext uri="{BB962C8B-B14F-4D97-AF65-F5344CB8AC3E}">
        <p14:creationId xmlns:p14="http://schemas.microsoft.com/office/powerpoint/2010/main" val="404214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F65F-80A8-4964-B08C-50AE3F8F82A5}"/>
              </a:ext>
            </a:extLst>
          </p:cNvPr>
          <p:cNvSpPr>
            <a:spLocks noGrp="1"/>
          </p:cNvSpPr>
          <p:nvPr>
            <p:ph type="title"/>
          </p:nvPr>
        </p:nvSpPr>
        <p:spPr>
          <a:xfrm>
            <a:off x="278027" y="101706"/>
            <a:ext cx="10515600" cy="1325563"/>
          </a:xfrm>
        </p:spPr>
        <p:txBody>
          <a:bodyPr/>
          <a:lstStyle/>
          <a:p>
            <a:r>
              <a:rPr lang="en-US" dirty="0"/>
              <a:t>Bub1 &amp; Lipedema cells</a:t>
            </a:r>
          </a:p>
        </p:txBody>
      </p:sp>
      <p:sp>
        <p:nvSpPr>
          <p:cNvPr id="3" name="Content Placeholder 2">
            <a:extLst>
              <a:ext uri="{FF2B5EF4-FFF2-40B4-BE49-F238E27FC236}">
                <a16:creationId xmlns:a16="http://schemas.microsoft.com/office/drawing/2014/main" id="{B23E3ECC-5454-45CA-86E0-2A35A9862E66}"/>
              </a:ext>
            </a:extLst>
          </p:cNvPr>
          <p:cNvSpPr>
            <a:spLocks noGrp="1"/>
          </p:cNvSpPr>
          <p:nvPr>
            <p:ph idx="1"/>
          </p:nvPr>
        </p:nvSpPr>
        <p:spPr>
          <a:xfrm>
            <a:off x="871151" y="1073041"/>
            <a:ext cx="5872549" cy="5035659"/>
          </a:xfrm>
        </p:spPr>
        <p:txBody>
          <a:bodyPr>
            <a:normAutofit/>
          </a:bodyPr>
          <a:lstStyle/>
          <a:p>
            <a:endParaRPr lang="en-US" sz="2400" dirty="0"/>
          </a:p>
          <a:p>
            <a:r>
              <a:rPr lang="en-US" sz="2400" dirty="0"/>
              <a:t>Bub1 mRNA production in Lipedema ADSCs is increased compared to controls.</a:t>
            </a:r>
          </a:p>
          <a:p>
            <a:r>
              <a:rPr lang="en-US" sz="2400" dirty="0"/>
              <a:t>The Bub1  gene’s overexpression is associated with hyperproliferation and dysregulation of key cellular processes in several cancers.  </a:t>
            </a:r>
          </a:p>
          <a:p>
            <a:r>
              <a:rPr lang="en-US" sz="2400" dirty="0" err="1"/>
              <a:t>Ishaq</a:t>
            </a:r>
            <a:r>
              <a:rPr lang="en-US" sz="2400" dirty="0"/>
              <a:t> et notes that the over expression of Bub1 in lipedema could play a similar role in hypertrophy and persistence of lipedema fat tissue as it does in cancers such as gastric cancer.</a:t>
            </a:r>
          </a:p>
        </p:txBody>
      </p:sp>
      <p:sp>
        <p:nvSpPr>
          <p:cNvPr id="9" name="Content Placeholder 2">
            <a:extLst>
              <a:ext uri="{FF2B5EF4-FFF2-40B4-BE49-F238E27FC236}">
                <a16:creationId xmlns:a16="http://schemas.microsoft.com/office/drawing/2014/main" id="{12A75A12-8831-49BF-8946-AD60E9B80FD3}"/>
              </a:ext>
            </a:extLst>
          </p:cNvPr>
          <p:cNvSpPr txBox="1">
            <a:spLocks/>
          </p:cNvSpPr>
          <p:nvPr/>
        </p:nvSpPr>
        <p:spPr>
          <a:xfrm>
            <a:off x="1232329" y="3937559"/>
            <a:ext cx="8059952" cy="2986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pic>
        <p:nvPicPr>
          <p:cNvPr id="5122" name="Picture 2">
            <a:extLst>
              <a:ext uri="{FF2B5EF4-FFF2-40B4-BE49-F238E27FC236}">
                <a16:creationId xmlns:a16="http://schemas.microsoft.com/office/drawing/2014/main" id="{8C629A1E-693B-42F1-8F92-8E58FF17A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309" y="1427269"/>
            <a:ext cx="3014843" cy="2636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1937FF-CD4B-4B38-A843-36E9EEABE274}"/>
              </a:ext>
            </a:extLst>
          </p:cNvPr>
          <p:cNvSpPr txBox="1"/>
          <p:nvPr/>
        </p:nvSpPr>
        <p:spPr>
          <a:xfrm>
            <a:off x="7526209" y="4630393"/>
            <a:ext cx="4254500" cy="646331"/>
          </a:xfrm>
          <a:prstGeom prst="rect">
            <a:avLst/>
          </a:prstGeom>
          <a:noFill/>
        </p:spPr>
        <p:txBody>
          <a:bodyPr wrap="square" rtlCol="0">
            <a:spAutoFit/>
          </a:bodyPr>
          <a:lstStyle/>
          <a:p>
            <a:r>
              <a:rPr lang="en-US" dirty="0"/>
              <a:t>Bub1 mRNA was quantified by </a:t>
            </a:r>
            <a:r>
              <a:rPr lang="en-US" dirty="0" err="1"/>
              <a:t>qRT</a:t>
            </a:r>
            <a:r>
              <a:rPr lang="en-US" dirty="0"/>
              <a:t>-PCR in lipedema ADSCs</a:t>
            </a:r>
          </a:p>
        </p:txBody>
      </p:sp>
    </p:spTree>
    <p:extLst>
      <p:ext uri="{BB962C8B-B14F-4D97-AF65-F5344CB8AC3E}">
        <p14:creationId xmlns:p14="http://schemas.microsoft.com/office/powerpoint/2010/main" val="1927442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801</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BlinkMacSystemFont</vt:lpstr>
      <vt:lpstr>Calibri</vt:lpstr>
      <vt:lpstr>Calibri Light</vt:lpstr>
      <vt:lpstr>Office Theme</vt:lpstr>
      <vt:lpstr>New Insights Into Lipedema Fat Cells &amp; Tissue </vt:lpstr>
      <vt:lpstr>What We Already Know </vt:lpstr>
      <vt:lpstr>Adipose-Tissue Cellular and Signaling Differences Lipedema (Ishaq et al):  </vt:lpstr>
      <vt:lpstr>In Lipedema different genes are turned on. </vt:lpstr>
      <vt:lpstr>Lipid Composition in Lipedema adipocytes</vt:lpstr>
      <vt:lpstr>Stem cells numbers are increased in Lipedema Fat Tissue</vt:lpstr>
      <vt:lpstr>More of Lipedema Stem Cells contain Fat Droplets and have More Fat Droplets per cell </vt:lpstr>
      <vt:lpstr>Cell Cycle Gene like Bub1 are upregulated in Lipedema</vt:lpstr>
      <vt:lpstr>Bub1 &amp; Lipedema cells</vt:lpstr>
      <vt:lpstr>Conclusion and Relevance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Insights Into Lipedema Fat Cells &amp; Tissue</dc:title>
  <dc:creator>Catherine Karwick</dc:creator>
  <cp:lastModifiedBy>Catherine Karwick</cp:lastModifiedBy>
  <cp:revision>9</cp:revision>
  <dcterms:created xsi:type="dcterms:W3CDTF">2021-12-19T19:18:27Z</dcterms:created>
  <dcterms:modified xsi:type="dcterms:W3CDTF">2022-01-27T14:06:10Z</dcterms:modified>
</cp:coreProperties>
</file>